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7"/>
  </p:notesMasterIdLst>
  <p:sldIdLst>
    <p:sldId id="256" r:id="rId2"/>
    <p:sldId id="259" r:id="rId3"/>
    <p:sldId id="257" r:id="rId4"/>
    <p:sldId id="258" r:id="rId5"/>
    <p:sldId id="267" r:id="rId6"/>
    <p:sldId id="348" r:id="rId7"/>
    <p:sldId id="349" r:id="rId8"/>
    <p:sldId id="350" r:id="rId9"/>
    <p:sldId id="351" r:id="rId10"/>
    <p:sldId id="268" r:id="rId11"/>
    <p:sldId id="320" r:id="rId12"/>
    <p:sldId id="321" r:id="rId13"/>
    <p:sldId id="322" r:id="rId14"/>
    <p:sldId id="323" r:id="rId15"/>
    <p:sldId id="352" r:id="rId16"/>
    <p:sldId id="354" r:id="rId17"/>
    <p:sldId id="355" r:id="rId18"/>
    <p:sldId id="353" r:id="rId19"/>
    <p:sldId id="261" r:id="rId20"/>
    <p:sldId id="263" r:id="rId21"/>
    <p:sldId id="264" r:id="rId22"/>
    <p:sldId id="270" r:id="rId23"/>
    <p:sldId id="266" r:id="rId24"/>
    <p:sldId id="271" r:id="rId25"/>
    <p:sldId id="272" r:id="rId26"/>
    <p:sldId id="273" r:id="rId27"/>
    <p:sldId id="274" r:id="rId28"/>
    <p:sldId id="275" r:id="rId29"/>
    <p:sldId id="278" r:id="rId30"/>
    <p:sldId id="279" r:id="rId31"/>
    <p:sldId id="280" r:id="rId32"/>
    <p:sldId id="282" r:id="rId33"/>
    <p:sldId id="287" r:id="rId34"/>
    <p:sldId id="286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7" r:id="rId48"/>
    <p:sldId id="304" r:id="rId49"/>
    <p:sldId id="305" r:id="rId50"/>
    <p:sldId id="306" r:id="rId51"/>
    <p:sldId id="302" r:id="rId52"/>
    <p:sldId id="308" r:id="rId53"/>
    <p:sldId id="310" r:id="rId54"/>
    <p:sldId id="314" r:id="rId55"/>
    <p:sldId id="312" r:id="rId56"/>
    <p:sldId id="313" r:id="rId57"/>
    <p:sldId id="315" r:id="rId58"/>
    <p:sldId id="316" r:id="rId59"/>
    <p:sldId id="317" r:id="rId60"/>
    <p:sldId id="318" r:id="rId61"/>
    <p:sldId id="319" r:id="rId62"/>
    <p:sldId id="324" r:id="rId63"/>
    <p:sldId id="325" r:id="rId64"/>
    <p:sldId id="326" r:id="rId65"/>
    <p:sldId id="327" r:id="rId66"/>
    <p:sldId id="329" r:id="rId67"/>
    <p:sldId id="328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3399"/>
    <a:srgbClr val="008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>
        <p:scale>
          <a:sx n="50" d="100"/>
          <a:sy n="50" d="100"/>
        </p:scale>
        <p:origin x="-2357" y="-10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F323D-B534-40A6-BE43-48F8EF8C112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</dgm:pt>
    <dgm:pt modelId="{A024278D-4F6C-4645-8536-E0FDCB1F2859}">
      <dgm:prSet phldrT="[Testo]"/>
      <dgm:spPr/>
      <dgm:t>
        <a:bodyPr/>
        <a:lstStyle/>
        <a:p>
          <a:r>
            <a:rPr lang="it-IT" dirty="0" smtClean="0"/>
            <a:t>1700</a:t>
          </a:r>
          <a:endParaRPr lang="it-IT" dirty="0"/>
        </a:p>
      </dgm:t>
    </dgm:pt>
    <dgm:pt modelId="{6A14E5E5-40EE-4B17-93CD-23092C53FA24}" type="parTrans" cxnId="{B9B9E81A-D328-4616-963A-57AD5B0E393A}">
      <dgm:prSet/>
      <dgm:spPr/>
      <dgm:t>
        <a:bodyPr/>
        <a:lstStyle/>
        <a:p>
          <a:endParaRPr lang="it-IT"/>
        </a:p>
      </dgm:t>
    </dgm:pt>
    <dgm:pt modelId="{68BDE515-6D72-4BFB-B1E1-C3522198E7FD}" type="sibTrans" cxnId="{B9B9E81A-D328-4616-963A-57AD5B0E393A}">
      <dgm:prSet/>
      <dgm:spPr/>
      <dgm:t>
        <a:bodyPr/>
        <a:lstStyle/>
        <a:p>
          <a:endParaRPr lang="it-IT"/>
        </a:p>
      </dgm:t>
    </dgm:pt>
    <dgm:pt modelId="{C3F115BB-281E-4B01-9DB0-530B29F88128}">
      <dgm:prSet phldrT="[Testo]"/>
      <dgm:spPr/>
      <dgm:t>
        <a:bodyPr/>
        <a:lstStyle/>
        <a:p>
          <a:r>
            <a:rPr lang="it-IT" dirty="0" smtClean="0"/>
            <a:t>1800</a:t>
          </a:r>
          <a:endParaRPr lang="it-IT" dirty="0"/>
        </a:p>
      </dgm:t>
    </dgm:pt>
    <dgm:pt modelId="{60F4374B-A666-4CFA-8B0F-022221E7AFF2}" type="parTrans" cxnId="{2F65A3F5-A2B7-4323-9DF2-4F008F057EDB}">
      <dgm:prSet/>
      <dgm:spPr/>
      <dgm:t>
        <a:bodyPr/>
        <a:lstStyle/>
        <a:p>
          <a:endParaRPr lang="it-IT"/>
        </a:p>
      </dgm:t>
    </dgm:pt>
    <dgm:pt modelId="{341EE034-37E3-4E55-8400-52D7B0E6F478}" type="sibTrans" cxnId="{2F65A3F5-A2B7-4323-9DF2-4F008F057EDB}">
      <dgm:prSet/>
      <dgm:spPr/>
      <dgm:t>
        <a:bodyPr/>
        <a:lstStyle/>
        <a:p>
          <a:endParaRPr lang="it-IT"/>
        </a:p>
      </dgm:t>
    </dgm:pt>
    <dgm:pt modelId="{FA15FBBB-1A31-43B1-8C9E-5060A033BF70}">
      <dgm:prSet phldrT="[Testo]"/>
      <dgm:spPr/>
      <dgm:t>
        <a:bodyPr/>
        <a:lstStyle/>
        <a:p>
          <a:r>
            <a:rPr lang="it-IT" dirty="0" smtClean="0"/>
            <a:t>1914-18</a:t>
          </a:r>
          <a:endParaRPr lang="it-IT" dirty="0"/>
        </a:p>
      </dgm:t>
    </dgm:pt>
    <dgm:pt modelId="{14606073-21A7-4A64-9BD0-E6F9F639F3AF}" type="parTrans" cxnId="{C6EC9D49-1753-48A6-8268-C7F53F300DFF}">
      <dgm:prSet/>
      <dgm:spPr/>
      <dgm:t>
        <a:bodyPr/>
        <a:lstStyle/>
        <a:p>
          <a:endParaRPr lang="it-IT"/>
        </a:p>
      </dgm:t>
    </dgm:pt>
    <dgm:pt modelId="{00488B91-493B-49C0-8507-80F7275BE69A}" type="sibTrans" cxnId="{C6EC9D49-1753-48A6-8268-C7F53F300DFF}">
      <dgm:prSet/>
      <dgm:spPr/>
      <dgm:t>
        <a:bodyPr/>
        <a:lstStyle/>
        <a:p>
          <a:endParaRPr lang="it-IT"/>
        </a:p>
      </dgm:t>
    </dgm:pt>
    <dgm:pt modelId="{46B3DDF2-D2F3-4EB3-8BAB-BA7E1B0FFCF0}">
      <dgm:prSet/>
      <dgm:spPr/>
      <dgm:t>
        <a:bodyPr/>
        <a:lstStyle/>
        <a:p>
          <a:r>
            <a:rPr lang="it-IT" dirty="0" smtClean="0"/>
            <a:t>ILLUMINISMO</a:t>
          </a:r>
          <a:endParaRPr lang="it-IT" dirty="0"/>
        </a:p>
      </dgm:t>
    </dgm:pt>
    <dgm:pt modelId="{A6BBE0D4-312A-4B17-BE15-82F19E008C5F}" type="parTrans" cxnId="{F006B67F-2267-4793-A6BC-2FF905753F62}">
      <dgm:prSet/>
      <dgm:spPr/>
      <dgm:t>
        <a:bodyPr/>
        <a:lstStyle/>
        <a:p>
          <a:endParaRPr lang="it-IT"/>
        </a:p>
      </dgm:t>
    </dgm:pt>
    <dgm:pt modelId="{EF6956FE-B28F-4B03-8C64-08A59C0EEAB6}" type="sibTrans" cxnId="{F006B67F-2267-4793-A6BC-2FF905753F62}">
      <dgm:prSet/>
      <dgm:spPr/>
      <dgm:t>
        <a:bodyPr/>
        <a:lstStyle/>
        <a:p>
          <a:endParaRPr lang="it-IT"/>
        </a:p>
      </dgm:t>
    </dgm:pt>
    <dgm:pt modelId="{8D74EB13-578E-4571-95C7-651419B348C9}">
      <dgm:prSet/>
      <dgm:spPr/>
      <dgm:t>
        <a:bodyPr/>
        <a:lstStyle/>
        <a:p>
          <a:r>
            <a:rPr lang="it-IT" dirty="0" smtClean="0"/>
            <a:t>RIVOLUZIONE FRANCESE (OLYMPE DE GOUGES, 1789)</a:t>
          </a:r>
          <a:endParaRPr lang="it-IT" dirty="0"/>
        </a:p>
      </dgm:t>
    </dgm:pt>
    <dgm:pt modelId="{04695BA2-8DBB-4A73-9078-19BB8D033E4E}" type="parTrans" cxnId="{D1024338-0D4F-45FB-922B-7C60DCD2149A}">
      <dgm:prSet/>
      <dgm:spPr/>
      <dgm:t>
        <a:bodyPr/>
        <a:lstStyle/>
        <a:p>
          <a:endParaRPr lang="it-IT"/>
        </a:p>
      </dgm:t>
    </dgm:pt>
    <dgm:pt modelId="{5E8DC7AB-27A9-4A3C-B5E0-AFB01E244AAE}" type="sibTrans" cxnId="{D1024338-0D4F-45FB-922B-7C60DCD2149A}">
      <dgm:prSet/>
      <dgm:spPr/>
      <dgm:t>
        <a:bodyPr/>
        <a:lstStyle/>
        <a:p>
          <a:endParaRPr lang="it-IT"/>
        </a:p>
      </dgm:t>
    </dgm:pt>
    <dgm:pt modelId="{E1D8FD7A-ABC3-4D75-86A9-463AB55CA724}">
      <dgm:prSet/>
      <dgm:spPr/>
      <dgm:t>
        <a:bodyPr/>
        <a:lstStyle/>
        <a:p>
          <a:r>
            <a:rPr lang="it-IT" dirty="0" smtClean="0">
              <a:latin typeface="+mn-lt"/>
              <a:ea typeface="Microsoft YaHei" pitchFamily="2"/>
              <a:cs typeface="Mangal" pitchFamily="2"/>
            </a:rPr>
            <a:t>RIVENDICAZIONE DEI DIRITTI DELLA DONNA (1792)</a:t>
          </a:r>
          <a:endParaRPr lang="it-IT" dirty="0">
            <a:latin typeface="+mn-lt"/>
          </a:endParaRPr>
        </a:p>
      </dgm:t>
    </dgm:pt>
    <dgm:pt modelId="{5ED0C2E8-4C38-4053-9A32-A95F438069F6}" type="parTrans" cxnId="{7326AB78-3282-48F7-99FD-D075F6646390}">
      <dgm:prSet/>
      <dgm:spPr/>
    </dgm:pt>
    <dgm:pt modelId="{18995505-9D9A-4743-99B5-D4DD3FDDC1B9}" type="sibTrans" cxnId="{7326AB78-3282-48F7-99FD-D075F6646390}">
      <dgm:prSet/>
      <dgm:spPr/>
    </dgm:pt>
    <dgm:pt modelId="{94EE28ED-C49F-4E4F-8DD5-3B7B2E3B1F97}">
      <dgm:prSet/>
      <dgm:spPr/>
      <dgm:t>
        <a:bodyPr/>
        <a:lstStyle/>
        <a:p>
          <a:r>
            <a:rPr lang="it-IT" dirty="0" smtClean="0"/>
            <a:t>SUFFRAGISTE</a:t>
          </a:r>
          <a:endParaRPr lang="it-IT" dirty="0"/>
        </a:p>
      </dgm:t>
    </dgm:pt>
    <dgm:pt modelId="{C52EC10D-E71B-4833-8732-D2886A4AC01E}" type="parTrans" cxnId="{A19718FD-AF74-40BB-B4CB-B170D3B020C7}">
      <dgm:prSet/>
      <dgm:spPr/>
    </dgm:pt>
    <dgm:pt modelId="{F0509352-E1C7-4BDC-9DE0-EC404CC6EC20}" type="sibTrans" cxnId="{A19718FD-AF74-40BB-B4CB-B170D3B020C7}">
      <dgm:prSet/>
      <dgm:spPr/>
    </dgm:pt>
    <dgm:pt modelId="{54F52D55-963A-40D2-B80A-DA4B0444FECE}">
      <dgm:prSet/>
      <dgm:spPr/>
      <dgm:t>
        <a:bodyPr/>
        <a:lstStyle/>
        <a:p>
          <a:r>
            <a:rPr lang="it-IT" dirty="0" smtClean="0"/>
            <a:t>RUOLO DELLA DONNA NELLA GRANDE GUERRA E NELLA RIVOLUZIONE RUSSA</a:t>
          </a:r>
          <a:endParaRPr lang="it-IT" dirty="0"/>
        </a:p>
      </dgm:t>
    </dgm:pt>
    <dgm:pt modelId="{CBBE502F-A1C8-41DA-861F-DCDE246C09B0}" type="parTrans" cxnId="{C186E377-6F9A-4983-888B-86813A231457}">
      <dgm:prSet/>
      <dgm:spPr/>
    </dgm:pt>
    <dgm:pt modelId="{14CCF2A9-23EA-480F-BA9E-7E88F0A7903A}" type="sibTrans" cxnId="{C186E377-6F9A-4983-888B-86813A231457}">
      <dgm:prSet/>
      <dgm:spPr/>
    </dgm:pt>
    <dgm:pt modelId="{3348C11A-5ABF-41C7-8CA9-B313E1950B91}" type="pres">
      <dgm:prSet presAssocID="{3E6F323D-B534-40A6-BE43-48F8EF8C1122}" presName="linearFlow" presStyleCnt="0">
        <dgm:presLayoutVars>
          <dgm:dir/>
          <dgm:animLvl val="lvl"/>
          <dgm:resizeHandles val="exact"/>
        </dgm:presLayoutVars>
      </dgm:prSet>
      <dgm:spPr/>
    </dgm:pt>
    <dgm:pt modelId="{7EEBA88A-67A9-4AF2-9B1F-78A4B0D18BC0}" type="pres">
      <dgm:prSet presAssocID="{A024278D-4F6C-4645-8536-E0FDCB1F2859}" presName="composite" presStyleCnt="0"/>
      <dgm:spPr/>
    </dgm:pt>
    <dgm:pt modelId="{FE9845D0-4FD1-4EBC-9C6F-E2F12A048BF9}" type="pres">
      <dgm:prSet presAssocID="{A024278D-4F6C-4645-8536-E0FDCB1F28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B5D01E-0DBD-4BC0-B68D-DC819F769FF8}" type="pres">
      <dgm:prSet presAssocID="{A024278D-4F6C-4645-8536-E0FDCB1F28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01E49D-F962-4A5F-8BFA-BA51D6B98FA0}" type="pres">
      <dgm:prSet presAssocID="{68BDE515-6D72-4BFB-B1E1-C3522198E7FD}" presName="sp" presStyleCnt="0"/>
      <dgm:spPr/>
    </dgm:pt>
    <dgm:pt modelId="{A74B095C-5257-4E35-BDB4-6DE51CBB2D41}" type="pres">
      <dgm:prSet presAssocID="{C3F115BB-281E-4B01-9DB0-530B29F88128}" presName="composite" presStyleCnt="0"/>
      <dgm:spPr/>
    </dgm:pt>
    <dgm:pt modelId="{83E32508-1059-42F4-9AAB-AD4BAA03B4B4}" type="pres">
      <dgm:prSet presAssocID="{C3F115BB-281E-4B01-9DB0-530B29F881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3339A3-C6CC-4912-95A4-4016AF9EBE4D}" type="pres">
      <dgm:prSet presAssocID="{C3F115BB-281E-4B01-9DB0-530B29F881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A6B46C-7642-49BB-AC86-40065A5519C0}" type="pres">
      <dgm:prSet presAssocID="{341EE034-37E3-4E55-8400-52D7B0E6F478}" presName="sp" presStyleCnt="0"/>
      <dgm:spPr/>
    </dgm:pt>
    <dgm:pt modelId="{FB056DBF-092E-45CD-B16A-945CA01A3CA7}" type="pres">
      <dgm:prSet presAssocID="{FA15FBBB-1A31-43B1-8C9E-5060A033BF70}" presName="composite" presStyleCnt="0"/>
      <dgm:spPr/>
    </dgm:pt>
    <dgm:pt modelId="{39CFF3DF-AEBA-4747-A30F-5295724E8EBE}" type="pres">
      <dgm:prSet presAssocID="{FA15FBBB-1A31-43B1-8C9E-5060A033BF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242EB-E306-4456-B877-3086BFD4C9DA}" type="pres">
      <dgm:prSet presAssocID="{FA15FBBB-1A31-43B1-8C9E-5060A033BF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56FA89-2D21-4C36-A1BD-CDC55811CFC9}" type="presOf" srcId="{46B3DDF2-D2F3-4EB3-8BAB-BA7E1B0FFCF0}" destId="{C6B5D01E-0DBD-4BC0-B68D-DC819F769FF8}" srcOrd="0" destOrd="0" presId="urn:microsoft.com/office/officeart/2005/8/layout/chevron2"/>
    <dgm:cxn modelId="{69489DA3-6B79-4B7C-BEFF-264C09685D8A}" type="presOf" srcId="{54F52D55-963A-40D2-B80A-DA4B0444FECE}" destId="{B75242EB-E306-4456-B877-3086BFD4C9DA}" srcOrd="0" destOrd="0" presId="urn:microsoft.com/office/officeart/2005/8/layout/chevron2"/>
    <dgm:cxn modelId="{32B93CA5-A4A0-45A4-A06F-E52DEAFF356F}" type="presOf" srcId="{C3F115BB-281E-4B01-9DB0-530B29F88128}" destId="{83E32508-1059-42F4-9AAB-AD4BAA03B4B4}" srcOrd="0" destOrd="0" presId="urn:microsoft.com/office/officeart/2005/8/layout/chevron2"/>
    <dgm:cxn modelId="{6BA5C02C-10D4-4228-9D87-135B63D978CD}" type="presOf" srcId="{94EE28ED-C49F-4E4F-8DD5-3B7B2E3B1F97}" destId="{8B3339A3-C6CC-4912-95A4-4016AF9EBE4D}" srcOrd="0" destOrd="0" presId="urn:microsoft.com/office/officeart/2005/8/layout/chevron2"/>
    <dgm:cxn modelId="{A19718FD-AF74-40BB-B4CB-B170D3B020C7}" srcId="{C3F115BB-281E-4B01-9DB0-530B29F88128}" destId="{94EE28ED-C49F-4E4F-8DD5-3B7B2E3B1F97}" srcOrd="0" destOrd="0" parTransId="{C52EC10D-E71B-4833-8732-D2886A4AC01E}" sibTransId="{F0509352-E1C7-4BDC-9DE0-EC404CC6EC20}"/>
    <dgm:cxn modelId="{D94CF541-E02B-4529-BBA2-AB52C4795CDA}" type="presOf" srcId="{A024278D-4F6C-4645-8536-E0FDCB1F2859}" destId="{FE9845D0-4FD1-4EBC-9C6F-E2F12A048BF9}" srcOrd="0" destOrd="0" presId="urn:microsoft.com/office/officeart/2005/8/layout/chevron2"/>
    <dgm:cxn modelId="{D1024338-0D4F-45FB-922B-7C60DCD2149A}" srcId="{A024278D-4F6C-4645-8536-E0FDCB1F2859}" destId="{8D74EB13-578E-4571-95C7-651419B348C9}" srcOrd="1" destOrd="0" parTransId="{04695BA2-8DBB-4A73-9078-19BB8D033E4E}" sibTransId="{5E8DC7AB-27A9-4A3C-B5E0-AFB01E244AAE}"/>
    <dgm:cxn modelId="{F006B67F-2267-4793-A6BC-2FF905753F62}" srcId="{A024278D-4F6C-4645-8536-E0FDCB1F2859}" destId="{46B3DDF2-D2F3-4EB3-8BAB-BA7E1B0FFCF0}" srcOrd="0" destOrd="0" parTransId="{A6BBE0D4-312A-4B17-BE15-82F19E008C5F}" sibTransId="{EF6956FE-B28F-4B03-8C64-08A59C0EEAB6}"/>
    <dgm:cxn modelId="{7326AB78-3282-48F7-99FD-D075F6646390}" srcId="{A024278D-4F6C-4645-8536-E0FDCB1F2859}" destId="{E1D8FD7A-ABC3-4D75-86A9-463AB55CA724}" srcOrd="2" destOrd="0" parTransId="{5ED0C2E8-4C38-4053-9A32-A95F438069F6}" sibTransId="{18995505-9D9A-4743-99B5-D4DD3FDDC1B9}"/>
    <dgm:cxn modelId="{C6EC9D49-1753-48A6-8268-C7F53F300DFF}" srcId="{3E6F323D-B534-40A6-BE43-48F8EF8C1122}" destId="{FA15FBBB-1A31-43B1-8C9E-5060A033BF70}" srcOrd="2" destOrd="0" parTransId="{14606073-21A7-4A64-9BD0-E6F9F639F3AF}" sibTransId="{00488B91-493B-49C0-8507-80F7275BE69A}"/>
    <dgm:cxn modelId="{F767C2E4-438B-498C-B3D4-11960BF82C25}" type="presOf" srcId="{E1D8FD7A-ABC3-4D75-86A9-463AB55CA724}" destId="{C6B5D01E-0DBD-4BC0-B68D-DC819F769FF8}" srcOrd="0" destOrd="2" presId="urn:microsoft.com/office/officeart/2005/8/layout/chevron2"/>
    <dgm:cxn modelId="{77165EFD-7150-48E2-A897-57292FBD4A97}" type="presOf" srcId="{3E6F323D-B534-40A6-BE43-48F8EF8C1122}" destId="{3348C11A-5ABF-41C7-8CA9-B313E1950B91}" srcOrd="0" destOrd="0" presId="urn:microsoft.com/office/officeart/2005/8/layout/chevron2"/>
    <dgm:cxn modelId="{2F65A3F5-A2B7-4323-9DF2-4F008F057EDB}" srcId="{3E6F323D-B534-40A6-BE43-48F8EF8C1122}" destId="{C3F115BB-281E-4B01-9DB0-530B29F88128}" srcOrd="1" destOrd="0" parTransId="{60F4374B-A666-4CFA-8B0F-022221E7AFF2}" sibTransId="{341EE034-37E3-4E55-8400-52D7B0E6F478}"/>
    <dgm:cxn modelId="{EC024DCC-6BAD-4D63-9384-F739973B2A71}" type="presOf" srcId="{8D74EB13-578E-4571-95C7-651419B348C9}" destId="{C6B5D01E-0DBD-4BC0-B68D-DC819F769FF8}" srcOrd="0" destOrd="1" presId="urn:microsoft.com/office/officeart/2005/8/layout/chevron2"/>
    <dgm:cxn modelId="{C186E377-6F9A-4983-888B-86813A231457}" srcId="{FA15FBBB-1A31-43B1-8C9E-5060A033BF70}" destId="{54F52D55-963A-40D2-B80A-DA4B0444FECE}" srcOrd="0" destOrd="0" parTransId="{CBBE502F-A1C8-41DA-861F-DCDE246C09B0}" sibTransId="{14CCF2A9-23EA-480F-BA9E-7E88F0A7903A}"/>
    <dgm:cxn modelId="{AE1DB6AC-C867-4391-93B7-AD1F9ED57FB0}" type="presOf" srcId="{FA15FBBB-1A31-43B1-8C9E-5060A033BF70}" destId="{39CFF3DF-AEBA-4747-A30F-5295724E8EBE}" srcOrd="0" destOrd="0" presId="urn:microsoft.com/office/officeart/2005/8/layout/chevron2"/>
    <dgm:cxn modelId="{B9B9E81A-D328-4616-963A-57AD5B0E393A}" srcId="{3E6F323D-B534-40A6-BE43-48F8EF8C1122}" destId="{A024278D-4F6C-4645-8536-E0FDCB1F2859}" srcOrd="0" destOrd="0" parTransId="{6A14E5E5-40EE-4B17-93CD-23092C53FA24}" sibTransId="{68BDE515-6D72-4BFB-B1E1-C3522198E7FD}"/>
    <dgm:cxn modelId="{77A925B0-36EC-42FD-B3BF-6C1E5C698793}" type="presParOf" srcId="{3348C11A-5ABF-41C7-8CA9-B313E1950B91}" destId="{7EEBA88A-67A9-4AF2-9B1F-78A4B0D18BC0}" srcOrd="0" destOrd="0" presId="urn:microsoft.com/office/officeart/2005/8/layout/chevron2"/>
    <dgm:cxn modelId="{01F6F045-AFA4-45AF-B3CF-3BDAA4689238}" type="presParOf" srcId="{7EEBA88A-67A9-4AF2-9B1F-78A4B0D18BC0}" destId="{FE9845D0-4FD1-4EBC-9C6F-E2F12A048BF9}" srcOrd="0" destOrd="0" presId="urn:microsoft.com/office/officeart/2005/8/layout/chevron2"/>
    <dgm:cxn modelId="{4EB47AE6-A27B-4070-A69C-1A48CD3C7BEA}" type="presParOf" srcId="{7EEBA88A-67A9-4AF2-9B1F-78A4B0D18BC0}" destId="{C6B5D01E-0DBD-4BC0-B68D-DC819F769FF8}" srcOrd="1" destOrd="0" presId="urn:microsoft.com/office/officeart/2005/8/layout/chevron2"/>
    <dgm:cxn modelId="{0080EF4E-3D92-475B-8331-F86DB15DAD52}" type="presParOf" srcId="{3348C11A-5ABF-41C7-8CA9-B313E1950B91}" destId="{EC01E49D-F962-4A5F-8BFA-BA51D6B98FA0}" srcOrd="1" destOrd="0" presId="urn:microsoft.com/office/officeart/2005/8/layout/chevron2"/>
    <dgm:cxn modelId="{2EF78159-FDC8-4F45-A181-7EA2E3367BB7}" type="presParOf" srcId="{3348C11A-5ABF-41C7-8CA9-B313E1950B91}" destId="{A74B095C-5257-4E35-BDB4-6DE51CBB2D41}" srcOrd="2" destOrd="0" presId="urn:microsoft.com/office/officeart/2005/8/layout/chevron2"/>
    <dgm:cxn modelId="{D96145A3-F07D-4680-B152-9AAB01A69F6A}" type="presParOf" srcId="{A74B095C-5257-4E35-BDB4-6DE51CBB2D41}" destId="{83E32508-1059-42F4-9AAB-AD4BAA03B4B4}" srcOrd="0" destOrd="0" presId="urn:microsoft.com/office/officeart/2005/8/layout/chevron2"/>
    <dgm:cxn modelId="{AEAECA66-D0B7-4039-B14B-D72CDF786D81}" type="presParOf" srcId="{A74B095C-5257-4E35-BDB4-6DE51CBB2D41}" destId="{8B3339A3-C6CC-4912-95A4-4016AF9EBE4D}" srcOrd="1" destOrd="0" presId="urn:microsoft.com/office/officeart/2005/8/layout/chevron2"/>
    <dgm:cxn modelId="{C69C423C-DEA3-4B98-8402-C9B6E74F7EDD}" type="presParOf" srcId="{3348C11A-5ABF-41C7-8CA9-B313E1950B91}" destId="{6EA6B46C-7642-49BB-AC86-40065A5519C0}" srcOrd="3" destOrd="0" presId="urn:microsoft.com/office/officeart/2005/8/layout/chevron2"/>
    <dgm:cxn modelId="{FF6EA488-C524-4EC9-AA04-FC8E1110A8FE}" type="presParOf" srcId="{3348C11A-5ABF-41C7-8CA9-B313E1950B91}" destId="{FB056DBF-092E-45CD-B16A-945CA01A3CA7}" srcOrd="4" destOrd="0" presId="urn:microsoft.com/office/officeart/2005/8/layout/chevron2"/>
    <dgm:cxn modelId="{E884D39A-3C07-4FEA-8B1D-72B4C16B5F2C}" type="presParOf" srcId="{FB056DBF-092E-45CD-B16A-945CA01A3CA7}" destId="{39CFF3DF-AEBA-4747-A30F-5295724E8EBE}" srcOrd="0" destOrd="0" presId="urn:microsoft.com/office/officeart/2005/8/layout/chevron2"/>
    <dgm:cxn modelId="{77E1D095-3E34-41CB-AA3B-157CFEEBF66C}" type="presParOf" srcId="{FB056DBF-092E-45CD-B16A-945CA01A3CA7}" destId="{B75242EB-E306-4456-B877-3086BFD4C9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F323D-B534-40A6-BE43-48F8EF8C112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</dgm:pt>
    <dgm:pt modelId="{A024278D-4F6C-4645-8536-E0FDCB1F2859}">
      <dgm:prSet phldrT="[Testo]"/>
      <dgm:spPr/>
      <dgm:t>
        <a:bodyPr/>
        <a:lstStyle/>
        <a:p>
          <a:r>
            <a:rPr lang="it-IT" dirty="0" smtClean="0"/>
            <a:t>1946</a:t>
          </a:r>
          <a:endParaRPr lang="it-IT" dirty="0"/>
        </a:p>
      </dgm:t>
    </dgm:pt>
    <dgm:pt modelId="{6A14E5E5-40EE-4B17-93CD-23092C53FA24}" type="parTrans" cxnId="{B9B9E81A-D328-4616-963A-57AD5B0E393A}">
      <dgm:prSet/>
      <dgm:spPr/>
      <dgm:t>
        <a:bodyPr/>
        <a:lstStyle/>
        <a:p>
          <a:endParaRPr lang="it-IT"/>
        </a:p>
      </dgm:t>
    </dgm:pt>
    <dgm:pt modelId="{68BDE515-6D72-4BFB-B1E1-C3522198E7FD}" type="sibTrans" cxnId="{B9B9E81A-D328-4616-963A-57AD5B0E393A}">
      <dgm:prSet/>
      <dgm:spPr/>
      <dgm:t>
        <a:bodyPr/>
        <a:lstStyle/>
        <a:p>
          <a:endParaRPr lang="it-IT"/>
        </a:p>
      </dgm:t>
    </dgm:pt>
    <dgm:pt modelId="{C3F115BB-281E-4B01-9DB0-530B29F88128}">
      <dgm:prSet phldrT="[Testo]"/>
      <dgm:spPr/>
      <dgm:t>
        <a:bodyPr/>
        <a:lstStyle/>
        <a:p>
          <a:r>
            <a:rPr lang="it-IT" dirty="0" smtClean="0"/>
            <a:t>1948</a:t>
          </a:r>
          <a:endParaRPr lang="it-IT" dirty="0"/>
        </a:p>
      </dgm:t>
    </dgm:pt>
    <dgm:pt modelId="{60F4374B-A666-4CFA-8B0F-022221E7AFF2}" type="parTrans" cxnId="{2F65A3F5-A2B7-4323-9DF2-4F008F057EDB}">
      <dgm:prSet/>
      <dgm:spPr/>
      <dgm:t>
        <a:bodyPr/>
        <a:lstStyle/>
        <a:p>
          <a:endParaRPr lang="it-IT"/>
        </a:p>
      </dgm:t>
    </dgm:pt>
    <dgm:pt modelId="{341EE034-37E3-4E55-8400-52D7B0E6F478}" type="sibTrans" cxnId="{2F65A3F5-A2B7-4323-9DF2-4F008F057EDB}">
      <dgm:prSet/>
      <dgm:spPr/>
      <dgm:t>
        <a:bodyPr/>
        <a:lstStyle/>
        <a:p>
          <a:endParaRPr lang="it-IT"/>
        </a:p>
      </dgm:t>
    </dgm:pt>
    <dgm:pt modelId="{FA15FBBB-1A31-43B1-8C9E-5060A033BF70}">
      <dgm:prSet phldrT="[Testo]"/>
      <dgm:spPr/>
      <dgm:t>
        <a:bodyPr/>
        <a:lstStyle/>
        <a:p>
          <a:r>
            <a:rPr lang="it-IT" dirty="0" smtClean="0"/>
            <a:t>1960</a:t>
          </a:r>
          <a:endParaRPr lang="it-IT" dirty="0"/>
        </a:p>
      </dgm:t>
    </dgm:pt>
    <dgm:pt modelId="{14606073-21A7-4A64-9BD0-E6F9F639F3AF}" type="parTrans" cxnId="{C6EC9D49-1753-48A6-8268-C7F53F300DFF}">
      <dgm:prSet/>
      <dgm:spPr/>
      <dgm:t>
        <a:bodyPr/>
        <a:lstStyle/>
        <a:p>
          <a:endParaRPr lang="it-IT"/>
        </a:p>
      </dgm:t>
    </dgm:pt>
    <dgm:pt modelId="{00488B91-493B-49C0-8507-80F7275BE69A}" type="sibTrans" cxnId="{C6EC9D49-1753-48A6-8268-C7F53F300DFF}">
      <dgm:prSet/>
      <dgm:spPr/>
      <dgm:t>
        <a:bodyPr/>
        <a:lstStyle/>
        <a:p>
          <a:endParaRPr lang="it-IT"/>
        </a:p>
      </dgm:t>
    </dgm:pt>
    <dgm:pt modelId="{46B3DDF2-D2F3-4EB3-8BAB-BA7E1B0FFCF0}">
      <dgm:prSet/>
      <dgm:spPr/>
      <dgm:t>
        <a:bodyPr/>
        <a:lstStyle/>
        <a:p>
          <a:r>
            <a:rPr lang="it-IT" dirty="0" smtClean="0"/>
            <a:t>IN ITALIA: SUFFRAGIO UNIVERSALE</a:t>
          </a:r>
          <a:endParaRPr lang="it-IT" dirty="0"/>
        </a:p>
      </dgm:t>
    </dgm:pt>
    <dgm:pt modelId="{A6BBE0D4-312A-4B17-BE15-82F19E008C5F}" type="parTrans" cxnId="{F006B67F-2267-4793-A6BC-2FF905753F62}">
      <dgm:prSet/>
      <dgm:spPr/>
      <dgm:t>
        <a:bodyPr/>
        <a:lstStyle/>
        <a:p>
          <a:endParaRPr lang="it-IT"/>
        </a:p>
      </dgm:t>
    </dgm:pt>
    <dgm:pt modelId="{EF6956FE-B28F-4B03-8C64-08A59C0EEAB6}" type="sibTrans" cxnId="{F006B67F-2267-4793-A6BC-2FF905753F62}">
      <dgm:prSet/>
      <dgm:spPr/>
      <dgm:t>
        <a:bodyPr/>
        <a:lstStyle/>
        <a:p>
          <a:endParaRPr lang="it-IT"/>
        </a:p>
      </dgm:t>
    </dgm:pt>
    <dgm:pt modelId="{94EE28ED-C49F-4E4F-8DD5-3B7B2E3B1F97}">
      <dgm:prSet/>
      <dgm:spPr/>
      <dgm:t>
        <a:bodyPr/>
        <a:lstStyle/>
        <a:p>
          <a:r>
            <a:rPr lang="it-IT" dirty="0" smtClean="0"/>
            <a:t>COSTITUZIONE ITALIANA</a:t>
          </a:r>
          <a:endParaRPr lang="it-IT" dirty="0"/>
        </a:p>
      </dgm:t>
    </dgm:pt>
    <dgm:pt modelId="{C52EC10D-E71B-4833-8732-D2886A4AC01E}" type="parTrans" cxnId="{A19718FD-AF74-40BB-B4CB-B170D3B020C7}">
      <dgm:prSet/>
      <dgm:spPr/>
    </dgm:pt>
    <dgm:pt modelId="{F0509352-E1C7-4BDC-9DE0-EC404CC6EC20}" type="sibTrans" cxnId="{A19718FD-AF74-40BB-B4CB-B170D3B020C7}">
      <dgm:prSet/>
      <dgm:spPr/>
    </dgm:pt>
    <dgm:pt modelId="{54F52D55-963A-40D2-B80A-DA4B0444FECE}">
      <dgm:prSet/>
      <dgm:spPr/>
      <dgm:t>
        <a:bodyPr/>
        <a:lstStyle/>
        <a:p>
          <a:r>
            <a:rPr lang="it-IT" dirty="0" smtClean="0"/>
            <a:t>SECONDA ONDATA DEL FEMMINISMO</a:t>
          </a:r>
          <a:endParaRPr lang="it-IT" dirty="0"/>
        </a:p>
      </dgm:t>
    </dgm:pt>
    <dgm:pt modelId="{CBBE502F-A1C8-41DA-861F-DCDE246C09B0}" type="parTrans" cxnId="{C186E377-6F9A-4983-888B-86813A231457}">
      <dgm:prSet/>
      <dgm:spPr/>
    </dgm:pt>
    <dgm:pt modelId="{14CCF2A9-23EA-480F-BA9E-7E88F0A7903A}" type="sibTrans" cxnId="{C186E377-6F9A-4983-888B-86813A231457}">
      <dgm:prSet/>
      <dgm:spPr/>
    </dgm:pt>
    <dgm:pt modelId="{ACAF4B72-B792-4B0B-B4CE-1D6769AA90F4}">
      <dgm:prSet/>
      <dgm:spPr/>
      <dgm:t>
        <a:bodyPr/>
        <a:lstStyle/>
        <a:p>
          <a:r>
            <a:rPr lang="it-IT" dirty="0" smtClean="0"/>
            <a:t>DICHIARAZIONE UNIVERSALE DEI DIRITTI</a:t>
          </a:r>
          <a:endParaRPr lang="it-IT" dirty="0"/>
        </a:p>
      </dgm:t>
    </dgm:pt>
    <dgm:pt modelId="{906038D2-8547-47C0-9014-BF9BCEEF8CA5}" type="parTrans" cxnId="{81000534-8A0F-4C52-9B44-7CDF8C2D6A69}">
      <dgm:prSet/>
      <dgm:spPr/>
    </dgm:pt>
    <dgm:pt modelId="{B848D5E1-4F2F-4D78-9A4F-51254BCA33FD}" type="sibTrans" cxnId="{81000534-8A0F-4C52-9B44-7CDF8C2D6A69}">
      <dgm:prSet/>
      <dgm:spPr/>
    </dgm:pt>
    <dgm:pt modelId="{3348C11A-5ABF-41C7-8CA9-B313E1950B91}" type="pres">
      <dgm:prSet presAssocID="{3E6F323D-B534-40A6-BE43-48F8EF8C1122}" presName="linearFlow" presStyleCnt="0">
        <dgm:presLayoutVars>
          <dgm:dir/>
          <dgm:animLvl val="lvl"/>
          <dgm:resizeHandles val="exact"/>
        </dgm:presLayoutVars>
      </dgm:prSet>
      <dgm:spPr/>
    </dgm:pt>
    <dgm:pt modelId="{7EEBA88A-67A9-4AF2-9B1F-78A4B0D18BC0}" type="pres">
      <dgm:prSet presAssocID="{A024278D-4F6C-4645-8536-E0FDCB1F2859}" presName="composite" presStyleCnt="0"/>
      <dgm:spPr/>
    </dgm:pt>
    <dgm:pt modelId="{FE9845D0-4FD1-4EBC-9C6F-E2F12A048BF9}" type="pres">
      <dgm:prSet presAssocID="{A024278D-4F6C-4645-8536-E0FDCB1F28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B5D01E-0DBD-4BC0-B68D-DC819F769FF8}" type="pres">
      <dgm:prSet presAssocID="{A024278D-4F6C-4645-8536-E0FDCB1F28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01E49D-F962-4A5F-8BFA-BA51D6B98FA0}" type="pres">
      <dgm:prSet presAssocID="{68BDE515-6D72-4BFB-B1E1-C3522198E7FD}" presName="sp" presStyleCnt="0"/>
      <dgm:spPr/>
    </dgm:pt>
    <dgm:pt modelId="{A74B095C-5257-4E35-BDB4-6DE51CBB2D41}" type="pres">
      <dgm:prSet presAssocID="{C3F115BB-281E-4B01-9DB0-530B29F88128}" presName="composite" presStyleCnt="0"/>
      <dgm:spPr/>
    </dgm:pt>
    <dgm:pt modelId="{83E32508-1059-42F4-9AAB-AD4BAA03B4B4}" type="pres">
      <dgm:prSet presAssocID="{C3F115BB-281E-4B01-9DB0-530B29F881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3339A3-C6CC-4912-95A4-4016AF9EBE4D}" type="pres">
      <dgm:prSet presAssocID="{C3F115BB-281E-4B01-9DB0-530B29F881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A6B46C-7642-49BB-AC86-40065A5519C0}" type="pres">
      <dgm:prSet presAssocID="{341EE034-37E3-4E55-8400-52D7B0E6F478}" presName="sp" presStyleCnt="0"/>
      <dgm:spPr/>
    </dgm:pt>
    <dgm:pt modelId="{FB056DBF-092E-45CD-B16A-945CA01A3CA7}" type="pres">
      <dgm:prSet presAssocID="{FA15FBBB-1A31-43B1-8C9E-5060A033BF70}" presName="composite" presStyleCnt="0"/>
      <dgm:spPr/>
    </dgm:pt>
    <dgm:pt modelId="{39CFF3DF-AEBA-4747-A30F-5295724E8EBE}" type="pres">
      <dgm:prSet presAssocID="{FA15FBBB-1A31-43B1-8C9E-5060A033BF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242EB-E306-4456-B877-3086BFD4C9DA}" type="pres">
      <dgm:prSet presAssocID="{FA15FBBB-1A31-43B1-8C9E-5060A033BF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0C4521-3D8C-4B00-9334-860BF81D8972}" type="presOf" srcId="{54F52D55-963A-40D2-B80A-DA4B0444FECE}" destId="{B75242EB-E306-4456-B877-3086BFD4C9DA}" srcOrd="0" destOrd="0" presId="urn:microsoft.com/office/officeart/2005/8/layout/chevron2"/>
    <dgm:cxn modelId="{601BB8F0-4B41-48E4-B37A-22A9ECB7FEE0}" type="presOf" srcId="{46B3DDF2-D2F3-4EB3-8BAB-BA7E1B0FFCF0}" destId="{C6B5D01E-0DBD-4BC0-B68D-DC819F769FF8}" srcOrd="0" destOrd="0" presId="urn:microsoft.com/office/officeart/2005/8/layout/chevron2"/>
    <dgm:cxn modelId="{A19718FD-AF74-40BB-B4CB-B170D3B020C7}" srcId="{C3F115BB-281E-4B01-9DB0-530B29F88128}" destId="{94EE28ED-C49F-4E4F-8DD5-3B7B2E3B1F97}" srcOrd="0" destOrd="0" parTransId="{C52EC10D-E71B-4833-8732-D2886A4AC01E}" sibTransId="{F0509352-E1C7-4BDC-9DE0-EC404CC6EC20}"/>
    <dgm:cxn modelId="{0B0FD9DB-0A73-4461-9ECE-24CA22F43209}" type="presOf" srcId="{ACAF4B72-B792-4B0B-B4CE-1D6769AA90F4}" destId="{8B3339A3-C6CC-4912-95A4-4016AF9EBE4D}" srcOrd="0" destOrd="1" presId="urn:microsoft.com/office/officeart/2005/8/layout/chevron2"/>
    <dgm:cxn modelId="{DC074CC6-A3A9-43AB-980A-0B6DB263EB51}" type="presOf" srcId="{94EE28ED-C49F-4E4F-8DD5-3B7B2E3B1F97}" destId="{8B3339A3-C6CC-4912-95A4-4016AF9EBE4D}" srcOrd="0" destOrd="0" presId="urn:microsoft.com/office/officeart/2005/8/layout/chevron2"/>
    <dgm:cxn modelId="{3D466866-E85A-4FE0-BD92-4833A901440E}" type="presOf" srcId="{FA15FBBB-1A31-43B1-8C9E-5060A033BF70}" destId="{39CFF3DF-AEBA-4747-A30F-5295724E8EBE}" srcOrd="0" destOrd="0" presId="urn:microsoft.com/office/officeart/2005/8/layout/chevron2"/>
    <dgm:cxn modelId="{2F65A3F5-A2B7-4323-9DF2-4F008F057EDB}" srcId="{3E6F323D-B534-40A6-BE43-48F8EF8C1122}" destId="{C3F115BB-281E-4B01-9DB0-530B29F88128}" srcOrd="1" destOrd="0" parTransId="{60F4374B-A666-4CFA-8B0F-022221E7AFF2}" sibTransId="{341EE034-37E3-4E55-8400-52D7B0E6F478}"/>
    <dgm:cxn modelId="{C186E377-6F9A-4983-888B-86813A231457}" srcId="{FA15FBBB-1A31-43B1-8C9E-5060A033BF70}" destId="{54F52D55-963A-40D2-B80A-DA4B0444FECE}" srcOrd="0" destOrd="0" parTransId="{CBBE502F-A1C8-41DA-861F-DCDE246C09B0}" sibTransId="{14CCF2A9-23EA-480F-BA9E-7E88F0A7903A}"/>
    <dgm:cxn modelId="{A7AEEC61-B3CA-45DE-9599-407DCB153C55}" type="presOf" srcId="{3E6F323D-B534-40A6-BE43-48F8EF8C1122}" destId="{3348C11A-5ABF-41C7-8CA9-B313E1950B91}" srcOrd="0" destOrd="0" presId="urn:microsoft.com/office/officeart/2005/8/layout/chevron2"/>
    <dgm:cxn modelId="{B9B9E81A-D328-4616-963A-57AD5B0E393A}" srcId="{3E6F323D-B534-40A6-BE43-48F8EF8C1122}" destId="{A024278D-4F6C-4645-8536-E0FDCB1F2859}" srcOrd="0" destOrd="0" parTransId="{6A14E5E5-40EE-4B17-93CD-23092C53FA24}" sibTransId="{68BDE515-6D72-4BFB-B1E1-C3522198E7FD}"/>
    <dgm:cxn modelId="{F006B67F-2267-4793-A6BC-2FF905753F62}" srcId="{A024278D-4F6C-4645-8536-E0FDCB1F2859}" destId="{46B3DDF2-D2F3-4EB3-8BAB-BA7E1B0FFCF0}" srcOrd="0" destOrd="0" parTransId="{A6BBE0D4-312A-4B17-BE15-82F19E008C5F}" sibTransId="{EF6956FE-B28F-4B03-8C64-08A59C0EEAB6}"/>
    <dgm:cxn modelId="{81000534-8A0F-4C52-9B44-7CDF8C2D6A69}" srcId="{C3F115BB-281E-4B01-9DB0-530B29F88128}" destId="{ACAF4B72-B792-4B0B-B4CE-1D6769AA90F4}" srcOrd="1" destOrd="0" parTransId="{906038D2-8547-47C0-9014-BF9BCEEF8CA5}" sibTransId="{B848D5E1-4F2F-4D78-9A4F-51254BCA33FD}"/>
    <dgm:cxn modelId="{3BF7FB0A-C97B-42DB-B927-D5E0363FE69D}" type="presOf" srcId="{A024278D-4F6C-4645-8536-E0FDCB1F2859}" destId="{FE9845D0-4FD1-4EBC-9C6F-E2F12A048BF9}" srcOrd="0" destOrd="0" presId="urn:microsoft.com/office/officeart/2005/8/layout/chevron2"/>
    <dgm:cxn modelId="{C6EC9D49-1753-48A6-8268-C7F53F300DFF}" srcId="{3E6F323D-B534-40A6-BE43-48F8EF8C1122}" destId="{FA15FBBB-1A31-43B1-8C9E-5060A033BF70}" srcOrd="2" destOrd="0" parTransId="{14606073-21A7-4A64-9BD0-E6F9F639F3AF}" sibTransId="{00488B91-493B-49C0-8507-80F7275BE69A}"/>
    <dgm:cxn modelId="{B2CD98B5-AD1A-443F-89BC-3A6EC77493E5}" type="presOf" srcId="{C3F115BB-281E-4B01-9DB0-530B29F88128}" destId="{83E32508-1059-42F4-9AAB-AD4BAA03B4B4}" srcOrd="0" destOrd="0" presId="urn:microsoft.com/office/officeart/2005/8/layout/chevron2"/>
    <dgm:cxn modelId="{0A0A78A0-0599-4557-B6D4-BE846CA35362}" type="presParOf" srcId="{3348C11A-5ABF-41C7-8CA9-B313E1950B91}" destId="{7EEBA88A-67A9-4AF2-9B1F-78A4B0D18BC0}" srcOrd="0" destOrd="0" presId="urn:microsoft.com/office/officeart/2005/8/layout/chevron2"/>
    <dgm:cxn modelId="{28398794-C6A1-4A0F-9B83-8852063242EE}" type="presParOf" srcId="{7EEBA88A-67A9-4AF2-9B1F-78A4B0D18BC0}" destId="{FE9845D0-4FD1-4EBC-9C6F-E2F12A048BF9}" srcOrd="0" destOrd="0" presId="urn:microsoft.com/office/officeart/2005/8/layout/chevron2"/>
    <dgm:cxn modelId="{9F779C9C-21F7-4536-BAA3-0CCDC4170D64}" type="presParOf" srcId="{7EEBA88A-67A9-4AF2-9B1F-78A4B0D18BC0}" destId="{C6B5D01E-0DBD-4BC0-B68D-DC819F769FF8}" srcOrd="1" destOrd="0" presId="urn:microsoft.com/office/officeart/2005/8/layout/chevron2"/>
    <dgm:cxn modelId="{86618B03-F48F-44FF-94C9-80EE7EA52901}" type="presParOf" srcId="{3348C11A-5ABF-41C7-8CA9-B313E1950B91}" destId="{EC01E49D-F962-4A5F-8BFA-BA51D6B98FA0}" srcOrd="1" destOrd="0" presId="urn:microsoft.com/office/officeart/2005/8/layout/chevron2"/>
    <dgm:cxn modelId="{0E5D0C91-B8F5-41ED-8515-2BA72AB5CAB7}" type="presParOf" srcId="{3348C11A-5ABF-41C7-8CA9-B313E1950B91}" destId="{A74B095C-5257-4E35-BDB4-6DE51CBB2D41}" srcOrd="2" destOrd="0" presId="urn:microsoft.com/office/officeart/2005/8/layout/chevron2"/>
    <dgm:cxn modelId="{D1E6CC73-D762-4033-9C37-0D09F2A23B4C}" type="presParOf" srcId="{A74B095C-5257-4E35-BDB4-6DE51CBB2D41}" destId="{83E32508-1059-42F4-9AAB-AD4BAA03B4B4}" srcOrd="0" destOrd="0" presId="urn:microsoft.com/office/officeart/2005/8/layout/chevron2"/>
    <dgm:cxn modelId="{CCC486D2-B41B-4CEF-8EA8-85983732B444}" type="presParOf" srcId="{A74B095C-5257-4E35-BDB4-6DE51CBB2D41}" destId="{8B3339A3-C6CC-4912-95A4-4016AF9EBE4D}" srcOrd="1" destOrd="0" presId="urn:microsoft.com/office/officeart/2005/8/layout/chevron2"/>
    <dgm:cxn modelId="{01E056AD-0AB9-4AA2-BF7A-06C3FC43B036}" type="presParOf" srcId="{3348C11A-5ABF-41C7-8CA9-B313E1950B91}" destId="{6EA6B46C-7642-49BB-AC86-40065A5519C0}" srcOrd="3" destOrd="0" presId="urn:microsoft.com/office/officeart/2005/8/layout/chevron2"/>
    <dgm:cxn modelId="{2072D5A9-DA82-42B7-B1E1-20FD82882194}" type="presParOf" srcId="{3348C11A-5ABF-41C7-8CA9-B313E1950B91}" destId="{FB056DBF-092E-45CD-B16A-945CA01A3CA7}" srcOrd="4" destOrd="0" presId="urn:microsoft.com/office/officeart/2005/8/layout/chevron2"/>
    <dgm:cxn modelId="{2052959F-F387-4E57-A99B-B04ADBC4BA13}" type="presParOf" srcId="{FB056DBF-092E-45CD-B16A-945CA01A3CA7}" destId="{39CFF3DF-AEBA-4747-A30F-5295724E8EBE}" srcOrd="0" destOrd="0" presId="urn:microsoft.com/office/officeart/2005/8/layout/chevron2"/>
    <dgm:cxn modelId="{68AAB3E1-31BA-4B14-982C-6205F05A374C}" type="presParOf" srcId="{FB056DBF-092E-45CD-B16A-945CA01A3CA7}" destId="{B75242EB-E306-4456-B877-3086BFD4C9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845D0-4FD1-4EBC-9C6F-E2F12A048BF9}">
      <dsp:nvSpPr>
        <dsp:cNvPr id="0" name=""/>
        <dsp:cNvSpPr/>
      </dsp:nvSpPr>
      <dsp:spPr>
        <a:xfrm rot="5400000">
          <a:off x="-251332" y="253038"/>
          <a:ext cx="1675548" cy="1172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1700</a:t>
          </a:r>
          <a:endParaRPr lang="it-IT" sz="2600" kern="1200" dirty="0"/>
        </a:p>
      </dsp:txBody>
      <dsp:txXfrm rot="5400000">
        <a:off x="-251332" y="253038"/>
        <a:ext cx="1675548" cy="1172884"/>
      </dsp:txXfrm>
    </dsp:sp>
    <dsp:sp modelId="{C6B5D01E-0DBD-4BC0-B68D-DC819F769FF8}">
      <dsp:nvSpPr>
        <dsp:cNvPr id="0" name=""/>
        <dsp:cNvSpPr/>
      </dsp:nvSpPr>
      <dsp:spPr>
        <a:xfrm rot="5400000">
          <a:off x="4292449" y="-3117859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ILLUMINISMO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RIVOLUZIONE FRANCESE (OLYMPE DE GOUGES, 1789)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latin typeface="+mn-lt"/>
              <a:ea typeface="Microsoft YaHei" pitchFamily="2"/>
              <a:cs typeface="Mangal" pitchFamily="2"/>
            </a:rPr>
            <a:t>RIVENDICAZIONE DEI DIRITTI DELLA DONNA (1792)</a:t>
          </a:r>
          <a:endParaRPr lang="it-IT" sz="2000" kern="1200" dirty="0">
            <a:latin typeface="+mn-lt"/>
          </a:endParaRPr>
        </a:p>
      </dsp:txBody>
      <dsp:txXfrm rot="5400000">
        <a:off x="4292449" y="-3117859"/>
        <a:ext cx="1089106" cy="7328237"/>
      </dsp:txXfrm>
    </dsp:sp>
    <dsp:sp modelId="{83E32508-1059-42F4-9AAB-AD4BAA03B4B4}">
      <dsp:nvSpPr>
        <dsp:cNvPr id="0" name=""/>
        <dsp:cNvSpPr/>
      </dsp:nvSpPr>
      <dsp:spPr>
        <a:xfrm rot="5400000">
          <a:off x="-251332" y="1735292"/>
          <a:ext cx="1675548" cy="11728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1800</a:t>
          </a:r>
          <a:endParaRPr lang="it-IT" sz="2600" kern="1200" dirty="0"/>
        </a:p>
      </dsp:txBody>
      <dsp:txXfrm rot="5400000">
        <a:off x="-251332" y="1735292"/>
        <a:ext cx="1675548" cy="1172884"/>
      </dsp:txXfrm>
    </dsp:sp>
    <dsp:sp modelId="{8B3339A3-C6CC-4912-95A4-4016AF9EBE4D}">
      <dsp:nvSpPr>
        <dsp:cNvPr id="0" name=""/>
        <dsp:cNvSpPr/>
      </dsp:nvSpPr>
      <dsp:spPr>
        <a:xfrm rot="5400000">
          <a:off x="4292449" y="-1635604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SUFFRAGISTE</a:t>
          </a:r>
          <a:endParaRPr lang="it-IT" sz="2000" kern="1200" dirty="0"/>
        </a:p>
      </dsp:txBody>
      <dsp:txXfrm rot="5400000">
        <a:off x="4292449" y="-1635604"/>
        <a:ext cx="1089106" cy="7328237"/>
      </dsp:txXfrm>
    </dsp:sp>
    <dsp:sp modelId="{39CFF3DF-AEBA-4747-A30F-5295724E8EBE}">
      <dsp:nvSpPr>
        <dsp:cNvPr id="0" name=""/>
        <dsp:cNvSpPr/>
      </dsp:nvSpPr>
      <dsp:spPr>
        <a:xfrm rot="5400000">
          <a:off x="-251332" y="3217547"/>
          <a:ext cx="1675548" cy="11728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1914-18</a:t>
          </a:r>
          <a:endParaRPr lang="it-IT" sz="2600" kern="1200" dirty="0"/>
        </a:p>
      </dsp:txBody>
      <dsp:txXfrm rot="5400000">
        <a:off x="-251332" y="3217547"/>
        <a:ext cx="1675548" cy="1172884"/>
      </dsp:txXfrm>
    </dsp:sp>
    <dsp:sp modelId="{B75242EB-E306-4456-B877-3086BFD4C9DA}">
      <dsp:nvSpPr>
        <dsp:cNvPr id="0" name=""/>
        <dsp:cNvSpPr/>
      </dsp:nvSpPr>
      <dsp:spPr>
        <a:xfrm rot="5400000">
          <a:off x="4292449" y="-153350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RUOLO DELLA DONNA NELLA GRANDE GUERRA E NELLA RIVOLUZIONE RUSSA</a:t>
          </a:r>
          <a:endParaRPr lang="it-IT" sz="2000" kern="1200" dirty="0"/>
        </a:p>
      </dsp:txBody>
      <dsp:txXfrm rot="5400000">
        <a:off x="4292449" y="-153350"/>
        <a:ext cx="1089106" cy="73282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845D0-4FD1-4EBC-9C6F-E2F12A048BF9}">
      <dsp:nvSpPr>
        <dsp:cNvPr id="0" name=""/>
        <dsp:cNvSpPr/>
      </dsp:nvSpPr>
      <dsp:spPr>
        <a:xfrm rot="5400000">
          <a:off x="-251332" y="253038"/>
          <a:ext cx="1675548" cy="1172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1946</a:t>
          </a:r>
          <a:endParaRPr lang="it-IT" sz="3300" kern="1200" dirty="0"/>
        </a:p>
      </dsp:txBody>
      <dsp:txXfrm rot="5400000">
        <a:off x="-251332" y="253038"/>
        <a:ext cx="1675548" cy="1172884"/>
      </dsp:txXfrm>
    </dsp:sp>
    <dsp:sp modelId="{C6B5D01E-0DBD-4BC0-B68D-DC819F769FF8}">
      <dsp:nvSpPr>
        <dsp:cNvPr id="0" name=""/>
        <dsp:cNvSpPr/>
      </dsp:nvSpPr>
      <dsp:spPr>
        <a:xfrm rot="5400000">
          <a:off x="4292449" y="-3117859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IN ITALIA: SUFFRAGIO UNIVERSALE</a:t>
          </a:r>
          <a:endParaRPr lang="it-IT" sz="3100" kern="1200" dirty="0"/>
        </a:p>
      </dsp:txBody>
      <dsp:txXfrm rot="5400000">
        <a:off x="4292449" y="-3117859"/>
        <a:ext cx="1089106" cy="7328237"/>
      </dsp:txXfrm>
    </dsp:sp>
    <dsp:sp modelId="{83E32508-1059-42F4-9AAB-AD4BAA03B4B4}">
      <dsp:nvSpPr>
        <dsp:cNvPr id="0" name=""/>
        <dsp:cNvSpPr/>
      </dsp:nvSpPr>
      <dsp:spPr>
        <a:xfrm rot="5400000">
          <a:off x="-251332" y="1735292"/>
          <a:ext cx="1675548" cy="11728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1948</a:t>
          </a:r>
          <a:endParaRPr lang="it-IT" sz="3300" kern="1200" dirty="0"/>
        </a:p>
      </dsp:txBody>
      <dsp:txXfrm rot="5400000">
        <a:off x="-251332" y="1735292"/>
        <a:ext cx="1675548" cy="1172884"/>
      </dsp:txXfrm>
    </dsp:sp>
    <dsp:sp modelId="{8B3339A3-C6CC-4912-95A4-4016AF9EBE4D}">
      <dsp:nvSpPr>
        <dsp:cNvPr id="0" name=""/>
        <dsp:cNvSpPr/>
      </dsp:nvSpPr>
      <dsp:spPr>
        <a:xfrm rot="5400000">
          <a:off x="4292449" y="-1635604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COSTITUZIONE ITALIANA</a:t>
          </a:r>
          <a:endParaRPr lang="it-IT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DICHIARAZIONE UNIVERSALE DEI DIRITTI</a:t>
          </a:r>
          <a:endParaRPr lang="it-IT" sz="3100" kern="1200" dirty="0"/>
        </a:p>
      </dsp:txBody>
      <dsp:txXfrm rot="5400000">
        <a:off x="4292449" y="-1635604"/>
        <a:ext cx="1089106" cy="7328237"/>
      </dsp:txXfrm>
    </dsp:sp>
    <dsp:sp modelId="{39CFF3DF-AEBA-4747-A30F-5295724E8EBE}">
      <dsp:nvSpPr>
        <dsp:cNvPr id="0" name=""/>
        <dsp:cNvSpPr/>
      </dsp:nvSpPr>
      <dsp:spPr>
        <a:xfrm rot="5400000">
          <a:off x="-251332" y="3217547"/>
          <a:ext cx="1675548" cy="11728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1960</a:t>
          </a:r>
          <a:endParaRPr lang="it-IT" sz="3300" kern="1200" dirty="0"/>
        </a:p>
      </dsp:txBody>
      <dsp:txXfrm rot="5400000">
        <a:off x="-251332" y="3217547"/>
        <a:ext cx="1675548" cy="1172884"/>
      </dsp:txXfrm>
    </dsp:sp>
    <dsp:sp modelId="{B75242EB-E306-4456-B877-3086BFD4C9DA}">
      <dsp:nvSpPr>
        <dsp:cNvPr id="0" name=""/>
        <dsp:cNvSpPr/>
      </dsp:nvSpPr>
      <dsp:spPr>
        <a:xfrm rot="5400000">
          <a:off x="4292449" y="-153350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SECONDA ONDATA DEL FEMMINISMO</a:t>
          </a:r>
          <a:endParaRPr lang="it-IT" sz="3100" kern="1200" dirty="0"/>
        </a:p>
      </dsp:txBody>
      <dsp:txXfrm rot="5400000">
        <a:off x="4292449" y="-153350"/>
        <a:ext cx="1089106" cy="732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0BBC-C682-493C-AFF6-7753B50F91D8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3F9B8-92C8-4E8F-B646-B76FA6B13FE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B876-2D1E-4231-85E4-975E731FE6ED}" type="datetimeFigureOut">
              <a:rPr lang="it-IT" smtClean="0"/>
              <a:pPr/>
              <a:t>29/11/2021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ages2.corriereobjects.it/methode_image/2016/01/14/Cultura/Foto%20Cultura%20-%20Trattate/titolo-2-008-kOXB-U43140991903629VwH-1224x916@Corriere-Web-Sezioni-593x443.jpg?v=20160118160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3878" cy="51435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3214692"/>
            <a:ext cx="9144000" cy="114300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92"/>
            <a:ext cx="7772400" cy="1102519"/>
          </a:xfrm>
        </p:spPr>
        <p:txBody>
          <a:bodyPr/>
          <a:lstStyle/>
          <a:p>
            <a:r>
              <a:rPr lang="it-IT" dirty="0" smtClean="0"/>
              <a:t>FILOSOFIA DELLE DONNE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357158" y="214296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10"/>
            <a:ext cx="85725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ANNI SESSANTA</a:t>
            </a:r>
            <a:endParaRPr lang="it-IT" sz="3600" dirty="0" smtClean="0"/>
          </a:p>
          <a:p>
            <a:pPr algn="ctr"/>
            <a:r>
              <a:rPr lang="it-IT" sz="3600" dirty="0" smtClean="0"/>
              <a:t>TEMATICHE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b="1" dirty="0" smtClean="0"/>
              <a:t>LOTTA POLITICO-SOCIALE</a:t>
            </a:r>
            <a:endParaRPr lang="it-IT" sz="3600" b="1" dirty="0"/>
          </a:p>
        </p:txBody>
      </p:sp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6"/>
            <a:ext cx="4643470" cy="263130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 rot="20671891">
            <a:off x="610912" y="3047145"/>
            <a:ext cx="25812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1968</a:t>
            </a:r>
            <a:endParaRPr lang="it-IT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10"/>
            <a:ext cx="864399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CONTRACCEZIONE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sz="3600" dirty="0" smtClean="0"/>
              <a:t>L</a:t>
            </a:r>
            <a:r>
              <a:rPr lang="it-IT" sz="3600" dirty="0" smtClean="0"/>
              <a:t>a </a:t>
            </a:r>
            <a:r>
              <a:rPr lang="it-IT" sz="3600" dirty="0" smtClean="0"/>
              <a:t>pillola anticoncezionale è scoperta </a:t>
            </a:r>
            <a:r>
              <a:rPr lang="it-IT" sz="3600" dirty="0" smtClean="0"/>
              <a:t>dell’epoca: consente </a:t>
            </a:r>
            <a:r>
              <a:rPr lang="it-IT" sz="3600" dirty="0" smtClean="0"/>
              <a:t>alle donne di poter programmare e decidere in autonomia se e quando diventare </a:t>
            </a:r>
            <a:r>
              <a:rPr lang="it-IT" sz="3600" dirty="0" smtClean="0"/>
              <a:t>madri</a:t>
            </a:r>
            <a:endParaRPr lang="it-IT" sz="3600" dirty="0"/>
          </a:p>
        </p:txBody>
      </p:sp>
      <p:pic>
        <p:nvPicPr>
          <p:cNvPr id="829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64"/>
            <a:ext cx="3429024" cy="194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7715272" cy="5143515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786050" y="428610"/>
            <a:ext cx="592935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ABORTO ASSISTITO </a:t>
            </a:r>
          </a:p>
          <a:p>
            <a:pPr algn="ctr"/>
            <a:r>
              <a:rPr lang="it-IT" sz="3600" dirty="0" smtClean="0"/>
              <a:t>I</a:t>
            </a:r>
            <a:r>
              <a:rPr lang="it-IT" sz="3600" dirty="0" smtClean="0"/>
              <a:t>n </a:t>
            </a:r>
            <a:r>
              <a:rPr lang="it-IT" sz="3600" dirty="0" smtClean="0"/>
              <a:t>Italia è legalizzato nel </a:t>
            </a:r>
            <a:r>
              <a:rPr lang="it-IT" sz="3600" dirty="0" smtClean="0"/>
              <a:t>1978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357158" y="2214560"/>
            <a:ext cx="500066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Pari opportunità</a:t>
            </a:r>
            <a:r>
              <a:rPr lang="it-IT" sz="3600" dirty="0" smtClean="0"/>
              <a:t> e pari </a:t>
            </a:r>
            <a:r>
              <a:rPr lang="it-IT" sz="3600" b="1" dirty="0" smtClean="0"/>
              <a:t>trattamento</a:t>
            </a:r>
            <a:r>
              <a:rPr lang="it-IT" sz="3600" dirty="0" smtClean="0"/>
              <a:t> negli ambienti di </a:t>
            </a:r>
            <a:r>
              <a:rPr lang="it-IT" sz="3600" b="1" dirty="0" smtClean="0">
                <a:solidFill>
                  <a:srgbClr val="FF0000"/>
                </a:solidFill>
              </a:rPr>
              <a:t>LAVORO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inigonna 50 anni"/>
          <p:cNvPicPr>
            <a:picLocks noChangeAspect="1" noChangeArrowheads="1"/>
          </p:cNvPicPr>
          <p:nvPr/>
        </p:nvPicPr>
        <p:blipFill>
          <a:blip r:embed="rId2" cstate="print"/>
          <a:srcRect b="245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14282" y="285734"/>
            <a:ext cx="84296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Riconoscimento legislativo del </a:t>
            </a:r>
            <a:r>
              <a:rPr lang="it-IT" sz="3600" b="1" dirty="0" smtClean="0">
                <a:solidFill>
                  <a:srgbClr val="FF0000"/>
                </a:solidFill>
              </a:rPr>
              <a:t>DIVORZIO</a:t>
            </a:r>
            <a:r>
              <a:rPr lang="it-IT" sz="3600" dirty="0" smtClean="0"/>
              <a:t> </a:t>
            </a:r>
          </a:p>
          <a:p>
            <a:pPr algn="ctr"/>
            <a:r>
              <a:rPr lang="it-IT" sz="3600" dirty="0" smtClean="0"/>
              <a:t>(in Italia: Referendum del 1974)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1428728" y="2357436"/>
            <a:ext cx="75009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LIBERAZIONE SESSUALE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1357304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/>
              <a:t> 31 </a:t>
            </a:r>
            <a:r>
              <a:rPr lang="it-IT" sz="3200" dirty="0" smtClean="0"/>
              <a:t>gennaio 1945: riconoscimento del diritto al </a:t>
            </a:r>
            <a:r>
              <a:rPr lang="it-IT" sz="3200" b="1" dirty="0" smtClean="0">
                <a:solidFill>
                  <a:srgbClr val="FF0000"/>
                </a:solidFill>
              </a:rPr>
              <a:t>suffragio</a:t>
            </a:r>
            <a:r>
              <a:rPr lang="it-IT" sz="3200" dirty="0" smtClean="0"/>
              <a:t> femminile </a:t>
            </a:r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dirty="0" smtClean="0"/>
              <a:t>1948; la </a:t>
            </a:r>
            <a:r>
              <a:rPr lang="it-IT" sz="3200" b="1" dirty="0" smtClean="0">
                <a:solidFill>
                  <a:srgbClr val="FF0000"/>
                </a:solidFill>
              </a:rPr>
              <a:t>Costituzione</a:t>
            </a:r>
            <a:r>
              <a:rPr lang="it-IT" sz="3200" dirty="0" smtClean="0"/>
              <a:t> sancisce il principio di uguaglianza di genere (art.3, 4, 29, 37, 51</a:t>
            </a:r>
            <a:r>
              <a:rPr lang="it-IT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Legge </a:t>
            </a:r>
            <a:r>
              <a:rPr lang="it-IT" sz="3200" dirty="0" smtClean="0"/>
              <a:t>n.7 del 1963: </a:t>
            </a:r>
            <a:r>
              <a:rPr lang="it-IT" sz="3200" b="1" dirty="0" smtClean="0">
                <a:solidFill>
                  <a:srgbClr val="FF0000"/>
                </a:solidFill>
              </a:rPr>
              <a:t>divieto di licenziamento </a:t>
            </a:r>
            <a:r>
              <a:rPr lang="it-IT" sz="3200" dirty="0" smtClean="0"/>
              <a:t>in caso di </a:t>
            </a:r>
            <a:r>
              <a:rPr lang="it-IT" sz="3200" b="1" dirty="0" smtClean="0"/>
              <a:t>matrimonio</a:t>
            </a:r>
            <a:r>
              <a:rPr lang="it-IT" sz="3200" dirty="0" smtClean="0"/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28794" y="428610"/>
            <a:ext cx="5067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La legislazione in Italia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42861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Legge </a:t>
            </a:r>
            <a:r>
              <a:rPr lang="it-IT" sz="2800" b="1" dirty="0" smtClean="0"/>
              <a:t>n.151 del 1975</a:t>
            </a:r>
            <a:r>
              <a:rPr lang="it-IT" sz="2800" dirty="0" smtClean="0"/>
              <a:t>, legge che riforma il </a:t>
            </a:r>
            <a:r>
              <a:rPr lang="it-IT" sz="2800" b="1" dirty="0" smtClean="0">
                <a:solidFill>
                  <a:srgbClr val="FF0000"/>
                </a:solidFill>
              </a:rPr>
              <a:t>diritto di famiglia</a:t>
            </a:r>
            <a:r>
              <a:rPr lang="it-IT" sz="2800" dirty="0" smtClean="0"/>
              <a:t>: 1) si fissa a 18 anni l‟età minima necessaria per sposarsi; 2) la posizione dei coniugi viene parificata quanto a diritti e doveri: a) cade il principio della “potestà maritale” per cui l‟uomo era il “capo della famiglia”; b) cade la “patria potestà”, ossia il potere del padre sui figli, trasformata in “potestà dei genitori”: è diritto e dovere di entrambi i genitori nutrire, crescere ed educare i figli, rappresentandoli fino a quando raggiungono la maggiore età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142990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Legge n. 194 del </a:t>
            </a:r>
            <a:r>
              <a:rPr lang="it-IT" sz="3600" b="1" dirty="0" smtClean="0"/>
              <a:t>1978</a:t>
            </a:r>
            <a:r>
              <a:rPr lang="it-IT" sz="3600" dirty="0" smtClean="0"/>
              <a:t> sull’</a:t>
            </a:r>
            <a:r>
              <a:rPr lang="it-IT" sz="3600" b="1" dirty="0" smtClean="0">
                <a:solidFill>
                  <a:srgbClr val="FF0000"/>
                </a:solidFill>
              </a:rPr>
              <a:t>aborto</a:t>
            </a:r>
            <a:r>
              <a:rPr lang="it-IT" sz="3600" dirty="0" smtClean="0"/>
              <a:t>. L‟interruzione volontaria di gravidanza è possibile per motivi personali, motivi di salute della donna o del nascituro, motivi legati al concepimento (es. stupro). </a:t>
            </a:r>
            <a:endParaRPr lang="it-IT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42861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U</a:t>
            </a:r>
            <a:r>
              <a:rPr lang="it-IT" sz="2800" b="1" dirty="0" smtClean="0"/>
              <a:t>guaglianza formale (della legge) = </a:t>
            </a:r>
            <a:r>
              <a:rPr lang="it-IT" sz="2800" b="1" dirty="0" smtClean="0"/>
              <a:t>uguaglianza </a:t>
            </a:r>
            <a:r>
              <a:rPr lang="it-IT" sz="2800" b="1" dirty="0" smtClean="0"/>
              <a:t>sostanziale (nella realtà)?</a:t>
            </a:r>
          </a:p>
          <a:p>
            <a:r>
              <a:rPr lang="it-IT" sz="2800" dirty="0" smtClean="0"/>
              <a:t>L</a:t>
            </a:r>
            <a:r>
              <a:rPr lang="it-IT" sz="2800" dirty="0" smtClean="0"/>
              <a:t>a </a:t>
            </a:r>
            <a:r>
              <a:rPr lang="it-IT" sz="2800" dirty="0" smtClean="0"/>
              <a:t>presenza delle donne ai vertici delle grandi aziende e in politica è ancora </a:t>
            </a:r>
            <a:r>
              <a:rPr lang="it-IT" sz="2800" dirty="0" smtClean="0"/>
              <a:t>minima... </a:t>
            </a:r>
            <a:r>
              <a:rPr lang="it-IT" sz="2800" dirty="0" smtClean="0"/>
              <a:t>Per questo dal 2003 vige una modifica </a:t>
            </a:r>
            <a:r>
              <a:rPr lang="it-IT" sz="2800" dirty="0" err="1" smtClean="0"/>
              <a:t>all</a:t>
            </a:r>
            <a:r>
              <a:rPr lang="it-IT" sz="2800" dirty="0" smtClean="0"/>
              <a:t>‟art.51 </a:t>
            </a:r>
            <a:r>
              <a:rPr lang="it-IT" sz="2800" dirty="0" smtClean="0"/>
              <a:t>della Costituzione: “</a:t>
            </a:r>
            <a:r>
              <a:rPr lang="it-IT" sz="2800" i="1" dirty="0" smtClean="0"/>
              <a:t>La Repubblica promuove con appositi provvedimenti e pari opportunità tra uomini e donne</a:t>
            </a:r>
            <a:r>
              <a:rPr lang="it-IT" sz="2800" dirty="0" smtClean="0"/>
              <a:t>”. Per questo, anche negli ultimi anni, sono state emanate leggi su temi che sappiamo essere di attualità: contro la </a:t>
            </a:r>
            <a:r>
              <a:rPr lang="it-IT" sz="2800" b="1" dirty="0" smtClean="0"/>
              <a:t>violenza</a:t>
            </a:r>
            <a:r>
              <a:rPr lang="it-IT" sz="2800" dirty="0" smtClean="0"/>
              <a:t> sulle donne e sulle “</a:t>
            </a:r>
            <a:r>
              <a:rPr lang="it-IT" sz="2800" b="1" dirty="0" smtClean="0"/>
              <a:t>quote rosa</a:t>
            </a:r>
            <a:r>
              <a:rPr lang="it-IT" sz="2800" dirty="0" smtClean="0"/>
              <a:t>”.</a:t>
            </a:r>
            <a:endParaRPr lang="it-IT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1000114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RESTA LA DISPARITÀ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0" y="292894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EGUAGLIANZA FORMALE 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VS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EGUAGLIANZA 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SOSTANZIALE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1780"/>
            <a:ext cx="4643438" cy="2321720"/>
          </a:xfrm>
          <a:prstGeom prst="rect">
            <a:avLst/>
          </a:prstGeom>
          <a:noFill/>
        </p:spPr>
      </p:pic>
      <p:pic>
        <p:nvPicPr>
          <p:cNvPr id="1843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9" cy="292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102519"/>
          </a:xfrm>
        </p:spPr>
        <p:txBody>
          <a:bodyPr/>
          <a:lstStyle/>
          <a:p>
            <a:r>
              <a:rPr lang="it-IT" b="1" dirty="0" smtClean="0"/>
              <a:t>FILOSOFIA DELLE DONNE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1857370"/>
            <a:ext cx="371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RIFLESSIONE FILOSOFICA </a:t>
            </a:r>
            <a:r>
              <a:rPr lang="it-IT" sz="4400" b="1" dirty="0" smtClean="0">
                <a:solidFill>
                  <a:srgbClr val="FF0000"/>
                </a:solidFill>
              </a:rPr>
              <a:t>SULLA</a:t>
            </a:r>
            <a:r>
              <a:rPr lang="it-IT" sz="4400" dirty="0" smtClean="0"/>
              <a:t> DONNA</a:t>
            </a:r>
            <a:endParaRPr lang="it-IT" sz="4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43340" y="1785932"/>
            <a:ext cx="5000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FILOSOFIA </a:t>
            </a:r>
            <a:r>
              <a:rPr lang="it-IT" sz="4400" b="1" dirty="0" smtClean="0">
                <a:solidFill>
                  <a:srgbClr val="FF0000"/>
                </a:solidFill>
              </a:rPr>
              <a:t>ELABORATA</a:t>
            </a:r>
            <a:r>
              <a:rPr lang="it-IT" sz="4400" dirty="0" smtClean="0"/>
              <a:t> </a:t>
            </a:r>
            <a:r>
              <a:rPr lang="it-IT" sz="4400" b="1" dirty="0" smtClean="0">
                <a:solidFill>
                  <a:srgbClr val="FF0000"/>
                </a:solidFill>
              </a:rPr>
              <a:t>DA</a:t>
            </a:r>
            <a:r>
              <a:rPr lang="it-IT" sz="4400" dirty="0" smtClean="0"/>
              <a:t> DONNE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 rot="2311188">
            <a:off x="3714744" y="1071552"/>
            <a:ext cx="571504" cy="57150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9204711">
            <a:off x="4786314" y="1071552"/>
            <a:ext cx="571504" cy="5715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0167"/>
          <a:stretch>
            <a:fillRect/>
          </a:stretch>
        </p:blipFill>
        <p:spPr>
          <a:xfrm>
            <a:off x="0" y="2939"/>
            <a:ext cx="9143433" cy="51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567" y="3154934"/>
            <a:ext cx="9143433" cy="12408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4400" dirty="0">
                <a:latin typeface="Calibri" pitchFamily="34"/>
                <a:ea typeface="Microsoft YaHei" pitchFamily="2"/>
                <a:cs typeface="Mangal" pitchFamily="2"/>
              </a:rPr>
              <a:t>OLYMPE DE GOUGES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0167"/>
          <a:stretch>
            <a:fillRect/>
          </a:stretch>
        </p:blipFill>
        <p:spPr>
          <a:xfrm>
            <a:off x="0" y="2939"/>
            <a:ext cx="9143433" cy="51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0" y="3134782"/>
            <a:ext cx="9143433" cy="12408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0369" y="3414126"/>
            <a:ext cx="4911003" cy="726551"/>
          </a:xfrm>
          <a:prstGeom prst="rect">
            <a:avLst/>
          </a:prstGeom>
          <a:noFill/>
          <a:ln>
            <a:noFill/>
          </a:ln>
        </p:spPr>
        <p:txBody>
          <a:bodyPr wrap="none" lIns="81630" tIns="40815" rIns="81630" bIns="40815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it-IT" sz="2500" dirty="0" smtClean="0">
                <a:latin typeface="Calibri" pitchFamily="34"/>
                <a:ea typeface="Microsoft YaHei" pitchFamily="2"/>
                <a:cs typeface="Mangal" pitchFamily="2"/>
              </a:rPr>
              <a:t>PARITÀ TRA UOMINI E DONNE SUL PIANO POLITICO E SOCIALE</a:t>
            </a:r>
            <a:endParaRPr lang="it-IT" sz="2500" dirty="0"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3.amazonaws.com/media.artslant.com/userimages/677481/t1hv/20180319190208-Execution_of_Olympe_de_Gouges_Place_de_la_Revolution_Photo_and_Composite_by_Holly_Marie_Armishaw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-36"/>
            <a:ext cx="343147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9663"/>
          <a:stretch>
            <a:fillRect/>
          </a:stretch>
        </p:blipFill>
        <p:spPr>
          <a:xfrm>
            <a:off x="0" y="0"/>
            <a:ext cx="9155189" cy="51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0" y="3543723"/>
            <a:ext cx="9143433" cy="12408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28860" y="3714758"/>
            <a:ext cx="4571717" cy="1010641"/>
          </a:xfrm>
          <a:prstGeom prst="rect">
            <a:avLst/>
          </a:prstGeom>
          <a:noFill/>
          <a:ln>
            <a:noFill/>
          </a:ln>
        </p:spPr>
        <p:txBody>
          <a:bodyPr wrap="none" lIns="81630" tIns="40815" rIns="81630" bIns="40815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3200" dirty="0" smtClean="0">
                <a:ea typeface="Microsoft YaHei" pitchFamily="2"/>
                <a:cs typeface="Mangal" pitchFamily="2"/>
              </a:rPr>
              <a:t>MARY WOLLSTONECRAFT</a:t>
            </a:r>
          </a:p>
          <a:p>
            <a:pPr algn="ctr" hangingPunct="0">
              <a:buNone/>
            </a:pPr>
            <a:r>
              <a:rPr lang="it-IT" sz="3200" dirty="0" smtClean="0">
                <a:ea typeface="Microsoft YaHei" pitchFamily="2"/>
                <a:cs typeface="Mangal" pitchFamily="2"/>
              </a:rPr>
              <a:t> RIVENDICAZIONE DEI DIRITTI DELLA DONNA (1792)</a:t>
            </a:r>
            <a:endParaRPr lang="it-IT" sz="3200" dirty="0">
              <a:ea typeface="Microsoft YaHei" pitchFamily="2"/>
              <a:cs typeface="Mangal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450918" y="87186"/>
            <a:ext cx="1561894" cy="239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8"/>
            <a:ext cx="2647950" cy="3238501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58"/>
            <a:ext cx="3524238" cy="3524238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071684"/>
            <a:ext cx="864399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b="1" dirty="0" smtClean="0"/>
              <a:t>contesta la </a:t>
            </a:r>
            <a:r>
              <a:rPr lang="it-IT" sz="3600" b="1" dirty="0" smtClean="0">
                <a:solidFill>
                  <a:srgbClr val="FF0000"/>
                </a:solidFill>
              </a:rPr>
              <a:t>FUNZIONE ANCILLARE</a:t>
            </a:r>
            <a:r>
              <a:rPr lang="it-IT" sz="3600" dirty="0" smtClean="0"/>
              <a:t> che la società è attribuisce alla donna, “</a:t>
            </a:r>
            <a:r>
              <a:rPr lang="it-IT" sz="3600" b="1" dirty="0" smtClean="0"/>
              <a:t>ANIMALE DOMESTICO</a:t>
            </a:r>
            <a:r>
              <a:rPr lang="it-IT" sz="3600" dirty="0" smtClean="0"/>
              <a:t>” fedele e affettuoso, piegata a un </a:t>
            </a:r>
            <a:r>
              <a:rPr lang="it-IT" sz="3600" b="1" dirty="0" smtClean="0"/>
              <a:t>MODELLO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FEMMINILITÀ TUTTO “VEZZI E FRIVOLEZZE”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7620" y="1000114"/>
            <a:ext cx="507209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La donna non è geneticamente inferiore, ma </a:t>
            </a:r>
            <a:r>
              <a:rPr lang="it-IT" sz="4000" b="1" dirty="0" smtClean="0">
                <a:solidFill>
                  <a:srgbClr val="FF0000"/>
                </a:solidFill>
              </a:rPr>
              <a:t>STORICAMENTE OPPRESSA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90"/>
            <a:ext cx="3241305" cy="277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1472" y="500048"/>
            <a:ext cx="814393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L’INFERIORITÀ È FRUTTO DELL’</a:t>
            </a:r>
            <a:r>
              <a:rPr lang="it-IT" sz="3600" b="1" dirty="0" smtClean="0">
                <a:solidFill>
                  <a:srgbClr val="FF0000"/>
                </a:solidFill>
              </a:rPr>
              <a:t>EDUCAZIONE</a:t>
            </a:r>
            <a:r>
              <a:rPr lang="it-IT" sz="3600" dirty="0" smtClean="0"/>
              <a:t> E </a:t>
            </a:r>
          </a:p>
          <a:p>
            <a:pPr algn="ctr"/>
            <a:r>
              <a:rPr lang="it-IT" sz="3600" dirty="0" smtClean="0"/>
              <a:t>DELLE </a:t>
            </a:r>
            <a:r>
              <a:rPr lang="it-IT" sz="3600" b="1" dirty="0" smtClean="0">
                <a:solidFill>
                  <a:srgbClr val="FF0000"/>
                </a:solidFill>
              </a:rPr>
              <a:t>CONVENZIONI SOCIALI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0001" b="5529"/>
          <a:stretch>
            <a:fillRect/>
          </a:stretch>
        </p:blipFill>
        <p:spPr bwMode="auto">
          <a:xfrm>
            <a:off x="142844" y="2500312"/>
            <a:ext cx="1285852" cy="1797714"/>
          </a:xfrm>
          <a:prstGeom prst="rect">
            <a:avLst/>
          </a:prstGeom>
          <a:noFill/>
        </p:spPr>
      </p:pic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49999" b="5529"/>
          <a:stretch>
            <a:fillRect/>
          </a:stretch>
        </p:blipFill>
        <p:spPr bwMode="auto">
          <a:xfrm>
            <a:off x="7715272" y="2357436"/>
            <a:ext cx="1285884" cy="179771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500166" y="3071816"/>
            <a:ext cx="230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sfera pubblica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5357818" y="3071816"/>
            <a:ext cx="2104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sfera privata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2071670" y="2428874"/>
            <a:ext cx="173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razionalità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5000628" y="2500312"/>
            <a:ext cx="181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sentimento</a:t>
            </a: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>
            <a:off x="1214414" y="3714758"/>
            <a:ext cx="2458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attività politica 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5643570" y="3714758"/>
            <a:ext cx="2804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attività domestica</a:t>
            </a:r>
            <a:endParaRPr lang="it-IT" sz="2800" dirty="0"/>
          </a:p>
        </p:txBody>
      </p:sp>
      <p:sp>
        <p:nvSpPr>
          <p:cNvPr id="12" name="Rettangolo 11"/>
          <p:cNvSpPr/>
          <p:nvPr/>
        </p:nvSpPr>
        <p:spPr>
          <a:xfrm>
            <a:off x="285720" y="4357700"/>
            <a:ext cx="3224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/>
              <a:t>educazione ai </a:t>
            </a:r>
            <a:r>
              <a:rPr lang="it-IT" sz="2800" i="1" dirty="0" smtClean="0"/>
              <a:t>saperi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4786314" y="4357700"/>
            <a:ext cx="404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/>
              <a:t>educazione alla cura della casa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r="21983" b="19663"/>
          <a:stretch>
            <a:fillRect/>
          </a:stretch>
        </p:blipFill>
        <p:spPr>
          <a:xfrm>
            <a:off x="2000232" y="0"/>
            <a:ext cx="71437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14282" y="428610"/>
            <a:ext cx="457200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sz="2400" dirty="0" smtClean="0"/>
              <a:t>“Ereditando per discendenza diretta il primo bel difetto della natura – la supremazia della bellezza – per conservare quel piacere esse </a:t>
            </a:r>
            <a:r>
              <a:rPr lang="it-IT" sz="2400" i="1" dirty="0" smtClean="0"/>
              <a:t>hanno rinunciato</a:t>
            </a:r>
            <a:r>
              <a:rPr lang="it-IT" sz="2400" dirty="0" smtClean="0"/>
              <a:t> ai diritti naturali che l’esercizio della natura avrebbe potuto procurar loro, e </a:t>
            </a:r>
            <a:r>
              <a:rPr lang="it-IT" sz="2400" i="1" dirty="0" smtClean="0"/>
              <a:t>hanno scelto</a:t>
            </a:r>
            <a:r>
              <a:rPr lang="it-IT" sz="2400" dirty="0" smtClean="0"/>
              <a:t> di essere regine di breve vita, invece di affannarsi per ottenere piaceri sobri che sorgono dall’eguaglianza”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86380" y="4000510"/>
            <a:ext cx="34290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LE DONNE SONO IN PARTE RESPONSABILI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357422" y="1071552"/>
            <a:ext cx="4214842" cy="28997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i="1" dirty="0" smtClean="0"/>
              <a:t>TRE NODI FONDAMENTALI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smtClean="0"/>
              <a:t>DEL PENSIERO FEMMINISTA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14282" y="785800"/>
            <a:ext cx="28096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3600" dirty="0" smtClean="0"/>
              <a:t>critica al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PATRIARCATO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29190" y="214296"/>
            <a:ext cx="397384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3600" dirty="0" smtClean="0"/>
              <a:t>tema</a:t>
            </a:r>
            <a:r>
              <a:rPr lang="it-IT" sz="3600" b="1" dirty="0" smtClean="0"/>
              <a:t> </a:t>
            </a:r>
          </a:p>
          <a:p>
            <a:pPr algn="ctr"/>
            <a:r>
              <a:rPr lang="it-IT" sz="3600" dirty="0" smtClean="0"/>
              <a:t>dell’</a:t>
            </a:r>
            <a:r>
              <a:rPr lang="it-IT" sz="3600" b="1" dirty="0" smtClean="0">
                <a:solidFill>
                  <a:srgbClr val="FF0000"/>
                </a:solidFill>
              </a:rPr>
              <a:t>UGUAGLIANZA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642910" y="3714758"/>
            <a:ext cx="78581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dirty="0" smtClean="0"/>
              <a:t>tema della soggettività, dell’</a:t>
            </a:r>
            <a:r>
              <a:rPr lang="it-IT" sz="3600" b="1" dirty="0" smtClean="0">
                <a:solidFill>
                  <a:srgbClr val="FF0000"/>
                </a:solidFill>
              </a:rPr>
              <a:t>IDENTITÀ</a:t>
            </a:r>
            <a:r>
              <a:rPr lang="it-IT" sz="3600" dirty="0" smtClean="0"/>
              <a:t>, della definizione del sé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785786" y="3643320"/>
            <a:ext cx="78581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ELIZABETH </a:t>
            </a:r>
            <a:r>
              <a:rPr lang="it-IT" sz="3600" b="1" dirty="0" smtClean="0"/>
              <a:t>CADY STANTON</a:t>
            </a:r>
            <a:endParaRPr lang="it-IT" sz="3600" dirty="0" smtClean="0"/>
          </a:p>
          <a:p>
            <a:pPr algn="ctr"/>
            <a:r>
              <a:rPr lang="it-IT" sz="3600" b="1" i="1" dirty="0" smtClean="0"/>
              <a:t>CONVENZIONE </a:t>
            </a:r>
            <a:r>
              <a:rPr lang="it-IT" sz="3600" b="1" i="1" dirty="0" err="1" smtClean="0"/>
              <a:t>DI</a:t>
            </a:r>
            <a:r>
              <a:rPr lang="it-IT" sz="3600" b="1" i="1" dirty="0" smtClean="0"/>
              <a:t> SENECA FALLS</a:t>
            </a:r>
            <a:r>
              <a:rPr lang="it-IT" sz="3600" dirty="0" smtClean="0"/>
              <a:t> (1848)</a:t>
            </a:r>
            <a:endParaRPr lang="it-IT" sz="3600" dirty="0"/>
          </a:p>
        </p:txBody>
      </p:sp>
      <p:pic>
        <p:nvPicPr>
          <p:cNvPr id="4096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10"/>
            <a:ext cx="2170234" cy="114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5529"/>
          <a:stretch>
            <a:fillRect/>
          </a:stretch>
        </p:blipFill>
        <p:spPr bwMode="auto">
          <a:xfrm>
            <a:off x="1000100" y="0"/>
            <a:ext cx="7358082" cy="51435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714494"/>
            <a:ext cx="9144000" cy="114300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PROBLEMA DELLA DIFFERENZA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00048"/>
            <a:ext cx="68580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DENUNCIA</a:t>
            </a:r>
            <a:r>
              <a:rPr lang="it-IT" sz="3200" dirty="0" smtClean="0"/>
              <a:t> le gravi condizioni di degradazione delle donne statunitensi 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afferma </a:t>
            </a:r>
            <a:r>
              <a:rPr lang="it-IT" sz="3200" b="1" dirty="0" smtClean="0">
                <a:solidFill>
                  <a:srgbClr val="FF0000"/>
                </a:solidFill>
              </a:rPr>
              <a:t>L’IMPOSSIBILITÀ</a:t>
            </a:r>
            <a:r>
              <a:rPr lang="it-IT" sz="3200" dirty="0" smtClean="0"/>
              <a:t> degli uomini di </a:t>
            </a:r>
            <a:r>
              <a:rPr lang="it-IT" sz="3200" b="1" dirty="0" smtClean="0">
                <a:solidFill>
                  <a:srgbClr val="FF0000"/>
                </a:solidFill>
              </a:rPr>
              <a:t>COMPRENDERE</a:t>
            </a:r>
            <a:r>
              <a:rPr lang="it-IT" sz="3200" dirty="0" smtClean="0"/>
              <a:t> le donne e, dunque, di esprimersi a loro nome</a:t>
            </a:r>
            <a:endParaRPr lang="it-IT" sz="3200" dirty="0"/>
          </a:p>
        </p:txBody>
      </p:sp>
      <p:pic>
        <p:nvPicPr>
          <p:cNvPr id="419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71750"/>
            <a:ext cx="4105224" cy="229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2857488" y="0"/>
            <a:ext cx="6286512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357172"/>
            <a:ext cx="6357966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/>
              <a:t>“L’uomo non può parlare a suo [della donna] nome perché è stato educato a pensare alla differenza di lei in senso così materiale che non è in grado di giudicare i pensieri, i sentimenti, le opinioni della donna. Gli esseri morali possono giudicare gli altri solo in base a se stessi: nel momento in cui scambiano una natura differente per una del loro stesso tipo, falliscono completamente”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2857488" y="0"/>
            <a:ext cx="6286512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857238"/>
            <a:ext cx="5786478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/>
              <a:t>“[…] in considerazione del fatto che le donne si sentono offese, oppresse e private in modo fraudolento dei loro diritti più sacri, dichiariamo che debbono essere immediatamente </a:t>
            </a:r>
            <a:r>
              <a:rPr lang="it-IT" sz="2800" b="1" dirty="0" smtClean="0"/>
              <a:t>ammesse a godere di tutti i diritti e i privilegi</a:t>
            </a:r>
            <a:r>
              <a:rPr lang="it-IT" sz="2800" dirty="0" smtClean="0"/>
              <a:t> che spettano loro in quanto cittadine degli Stati Uniti”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357172"/>
            <a:ext cx="5357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DOPO LE PRIME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RICHIESTE E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VITTORIE…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28794" y="1857370"/>
            <a:ext cx="692948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b="1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APPROFONDIMENTO TEORICO</a:t>
            </a:r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CONDOTTO DALLE DONNE STESSE, </a:t>
            </a:r>
          </a:p>
          <a:p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ES.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VIRGINIA WOOLF </a:t>
            </a:r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SIMONE DE BEAUVOIR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3304"/>
            <a:ext cx="1785918" cy="2440195"/>
          </a:xfrm>
          <a:prstGeom prst="rect">
            <a:avLst/>
          </a:prstGeom>
          <a:noFill/>
        </p:spPr>
      </p:pic>
      <p:pic>
        <p:nvPicPr>
          <p:cNvPr id="205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6" y="0"/>
            <a:ext cx="1714494" cy="171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563" b="109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14282" y="2428874"/>
            <a:ext cx="6858000" cy="255454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</a:t>
            </a:r>
            <a:r>
              <a:rPr lang="it-IT" sz="4000" b="1" dirty="0" smtClean="0"/>
              <a:t> NELL'AFFERMAZIONE DELL’UGUAGLIANZA</a:t>
            </a:r>
            <a:r>
              <a:rPr lang="it-IT" sz="4000" dirty="0" smtClean="0"/>
              <a:t>: </a:t>
            </a:r>
          </a:p>
          <a:p>
            <a:pPr algn="ctr"/>
            <a:r>
              <a:rPr lang="it-IT" sz="4000" dirty="0" smtClean="0"/>
              <a:t>ADOZIONE DEL </a:t>
            </a:r>
            <a:r>
              <a:rPr lang="it-IT" sz="4000" b="1" dirty="0" smtClean="0">
                <a:solidFill>
                  <a:srgbClr val="FF0000"/>
                </a:solidFill>
              </a:rPr>
              <a:t>MODELLO MASCHILE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57290" y="2000246"/>
            <a:ext cx="7072314" cy="707886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POSITIVITÀ DELL'ESSERE DONNA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357172"/>
            <a:ext cx="4786346" cy="99542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UGUAGLIANZA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29190" y="3214692"/>
            <a:ext cx="3857652" cy="9954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DIFFERENZA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7620" y="357172"/>
            <a:ext cx="52863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 WOOLF </a:t>
            </a:r>
          </a:p>
          <a:p>
            <a:pPr algn="ctr"/>
            <a:r>
              <a:rPr lang="it-IT" sz="3200" dirty="0" smtClean="0"/>
              <a:t>(1882-1941)</a:t>
            </a:r>
          </a:p>
          <a:p>
            <a:pPr algn="ctr"/>
            <a:endParaRPr lang="it-IT" sz="3200" dirty="0" smtClean="0"/>
          </a:p>
          <a:p>
            <a:pPr algn="ctr"/>
            <a:endParaRPr lang="it-IT" sz="2000" dirty="0" smtClean="0"/>
          </a:p>
          <a:p>
            <a:r>
              <a:rPr lang="it-IT" sz="3600" dirty="0" smtClean="0"/>
              <a:t>UNA STANZA TUTTA PER SÉ</a:t>
            </a:r>
          </a:p>
          <a:p>
            <a:r>
              <a:rPr lang="it-IT" sz="3600" dirty="0" smtClean="0"/>
              <a:t> </a:t>
            </a:r>
          </a:p>
          <a:p>
            <a:endParaRPr lang="it-IT" sz="3600" dirty="0" smtClean="0"/>
          </a:p>
          <a:p>
            <a:r>
              <a:rPr lang="it-IT" sz="3600" dirty="0" smtClean="0"/>
              <a:t>        LE TRE GHINEE</a:t>
            </a:r>
            <a:endParaRPr lang="it-IT" sz="3600" dirty="0"/>
          </a:p>
        </p:txBody>
      </p:sp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62"/>
            <a:ext cx="3786182" cy="5173262"/>
          </a:xfrm>
          <a:prstGeom prst="rect">
            <a:avLst/>
          </a:prstGeom>
          <a:noFill/>
        </p:spPr>
      </p:pic>
      <p:pic>
        <p:nvPicPr>
          <p:cNvPr id="5427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12"/>
            <a:ext cx="1440871" cy="228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6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071816"/>
            <a:ext cx="1230580" cy="192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62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071802" y="500048"/>
            <a:ext cx="5286380" cy="341632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sz="3600" dirty="0" smtClean="0"/>
              <a:t>La donna, per emanciparsi, deve essere </a:t>
            </a:r>
            <a:r>
              <a:rPr lang="it-IT" sz="3600" b="1" dirty="0" smtClean="0"/>
              <a:t>portata allo stesso livello dell’uomo </a:t>
            </a:r>
            <a:r>
              <a:rPr lang="it-IT" sz="3600" b="1" dirty="0" smtClean="0">
                <a:solidFill>
                  <a:srgbClr val="FF0000"/>
                </a:solidFill>
              </a:rPr>
              <a:t>SOCIALMENTE</a:t>
            </a:r>
            <a:r>
              <a:rPr lang="it-IT" sz="3600" b="1" dirty="0" smtClean="0"/>
              <a:t>, </a:t>
            </a:r>
            <a:r>
              <a:rPr lang="it-IT" sz="3600" b="1" dirty="0" smtClean="0">
                <a:solidFill>
                  <a:srgbClr val="008000"/>
                </a:solidFill>
              </a:rPr>
              <a:t>ARTISTICAMENTE</a:t>
            </a:r>
            <a:r>
              <a:rPr lang="it-IT" sz="3600" b="1" dirty="0" smtClean="0"/>
              <a:t> ed </a:t>
            </a:r>
            <a:r>
              <a:rPr lang="it-IT" sz="3600" b="1" dirty="0" smtClean="0">
                <a:solidFill>
                  <a:srgbClr val="003399"/>
                </a:solidFill>
              </a:rPr>
              <a:t>ECONOMICAMENTE</a:t>
            </a:r>
            <a:endParaRPr lang="it-IT" sz="3600" dirty="0">
              <a:solidFill>
                <a:srgbClr val="003399"/>
              </a:solidFill>
            </a:endParaRPr>
          </a:p>
        </p:txBody>
      </p:sp>
      <p:pic>
        <p:nvPicPr>
          <p:cNvPr id="5427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12"/>
            <a:ext cx="1440871" cy="228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214414" y="4071948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1929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29058" y="4214824"/>
            <a:ext cx="4572000" cy="646331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/>
            <a:r>
              <a:rPr lang="it-IT" dirty="0" smtClean="0"/>
              <a:t>Alle donne </a:t>
            </a:r>
            <a:r>
              <a:rPr lang="it-IT" b="1" dirty="0" smtClean="0"/>
              <a:t>mancano i mezzi per sviluppare </a:t>
            </a:r>
            <a:r>
              <a:rPr lang="it-IT" dirty="0" smtClean="0"/>
              <a:t>i propri talenti e la propria individualità</a:t>
            </a: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928794" y="357172"/>
            <a:ext cx="5286380" cy="646331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SERVONO DUE COSE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14942" y="2357436"/>
            <a:ext cx="3571932" cy="64633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500 STERLINE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596" y="2214560"/>
            <a:ext cx="4357718" cy="1200329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UNA STANZA TUTTA PER SE’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9" name="Freccia angolare bidirezionale 8"/>
          <p:cNvSpPr/>
          <p:nvPr/>
        </p:nvSpPr>
        <p:spPr>
          <a:xfrm rot="13282216">
            <a:off x="4325480" y="1214743"/>
            <a:ext cx="1000132" cy="928694"/>
          </a:xfrm>
          <a:prstGeom prst="lef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 rot="1395251">
            <a:off x="214282" y="3571882"/>
            <a:ext cx="27860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Per sviluppare la propria individualità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395251">
            <a:off x="5157926" y="3309798"/>
            <a:ext cx="27860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Un reddito per essere indipendenti</a:t>
            </a: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488" y="3000378"/>
            <a:ext cx="5286380" cy="1200329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ALTERITÀ</a:t>
            </a:r>
            <a:r>
              <a:rPr lang="it-IT" sz="3600" dirty="0" smtClean="0"/>
              <a:t> del punto di vista femminile</a:t>
            </a:r>
            <a:endParaRPr lang="it-IT" sz="3600" dirty="0">
              <a:solidFill>
                <a:srgbClr val="003399"/>
              </a:solidFill>
            </a:endParaRPr>
          </a:p>
        </p:txBody>
      </p:sp>
      <p:pic>
        <p:nvPicPr>
          <p:cNvPr id="1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6"/>
            <a:ext cx="1444894" cy="226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tangolo 12"/>
          <p:cNvSpPr/>
          <p:nvPr/>
        </p:nvSpPr>
        <p:spPr>
          <a:xfrm>
            <a:off x="4857752" y="857238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1938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102519"/>
          </a:xfrm>
        </p:spPr>
        <p:txBody>
          <a:bodyPr/>
          <a:lstStyle/>
          <a:p>
            <a:r>
              <a:rPr lang="it-IT" dirty="0" smtClean="0"/>
              <a:t>FINO AL NOVECENTO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643056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DISINTERESSE</a:t>
            </a:r>
            <a:endParaRPr lang="it-IT" sz="4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00364" y="3571882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SESSO MASCHILE COME </a:t>
            </a:r>
            <a:r>
              <a:rPr lang="it-IT" sz="4400" b="1" dirty="0" smtClean="0">
                <a:solidFill>
                  <a:srgbClr val="FF0000"/>
                </a:solidFill>
              </a:rPr>
              <a:t>MODELLO </a:t>
            </a:r>
            <a:r>
              <a:rPr lang="it-IT" sz="4400" b="1" dirty="0" err="1" smtClean="0">
                <a:solidFill>
                  <a:srgbClr val="FF0000"/>
                </a:solidFill>
              </a:rPr>
              <a:t>DI</a:t>
            </a:r>
            <a:r>
              <a:rPr lang="it-IT" sz="4400" b="1" dirty="0" smtClean="0">
                <a:solidFill>
                  <a:srgbClr val="FF0000"/>
                </a:solidFill>
              </a:rPr>
              <a:t> UMANITÀ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928676"/>
            <a:ext cx="39912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92"/>
            <a:ext cx="2853728" cy="17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868" y="714362"/>
            <a:ext cx="5286380" cy="397031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risposta immaginaria al segretario di un’associazione antimilitarista maschile alla ricerca di fondi che aiutino la causa della pace e della libertà</a:t>
            </a:r>
            <a:endParaRPr lang="it-IT" sz="36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868" y="1285866"/>
            <a:ext cx="5286380" cy="1200329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Immaginiamo di avere </a:t>
            </a:r>
            <a:r>
              <a:rPr lang="it-IT" sz="3600" b="1" dirty="0" smtClean="0"/>
              <a:t>tre ghinee</a:t>
            </a:r>
            <a:r>
              <a:rPr lang="it-IT" sz="3600" dirty="0" smtClean="0"/>
              <a:t> a </a:t>
            </a:r>
            <a:r>
              <a:rPr lang="it-IT" sz="3600" dirty="0" err="1" smtClean="0"/>
              <a:t>disposizione…</a:t>
            </a:r>
            <a:endParaRPr lang="it-IT" sz="3600" dirty="0">
              <a:solidFill>
                <a:srgbClr val="003399"/>
              </a:solidFill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73230"/>
            <a:ext cx="2247084" cy="1116235"/>
          </a:xfrm>
          <a:prstGeom prst="rect">
            <a:avLst/>
          </a:prstGeom>
          <a:noFill/>
        </p:spPr>
      </p:pic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6000760" y="2571750"/>
            <a:ext cx="1104076" cy="111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214296"/>
            <a:ext cx="7143800" cy="45243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A un college femminile (</a:t>
            </a:r>
            <a:r>
              <a:rPr lang="it-IT" sz="3600" b="1" u="sng" dirty="0" smtClean="0"/>
              <a:t>ISTRUZIONE</a:t>
            </a:r>
            <a:r>
              <a:rPr lang="it-IT" sz="3600" dirty="0" smtClean="0"/>
              <a:t>). Ma l’istruzione non deve essere quella solitamente destinata ai maschi: deve promuovere una cultura diversa che educhi alla pace, che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capovolga i valori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maschili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improntati 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competizione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7858148" y="142858"/>
            <a:ext cx="1104076" cy="111623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001024" y="357172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1</a:t>
            </a:r>
            <a:endParaRPr lang="it-IT" sz="3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642924"/>
            <a:ext cx="7143800" cy="397031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A un’associazione impegnata a sostenere le donne nell’accesso alle libere professioni (</a:t>
            </a:r>
            <a:r>
              <a:rPr lang="it-IT" sz="3600" b="1" u="sng" dirty="0" smtClean="0"/>
              <a:t>LAVORO</a:t>
            </a:r>
            <a:r>
              <a:rPr lang="it-IT" sz="3600" dirty="0" smtClean="0"/>
              <a:t>), affinché esse possano contribuire a prevenire la guerra (</a:t>
            </a:r>
            <a:r>
              <a:rPr lang="it-IT" sz="3600" b="1" dirty="0" smtClean="0"/>
              <a:t>purché non si omologhino</a:t>
            </a:r>
            <a:r>
              <a:rPr lang="it-IT" sz="3600" dirty="0" smtClean="0"/>
              <a:t>, ai comportamenti maschili legati a competizione e carrierismo)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7858148" y="142858"/>
            <a:ext cx="1104076" cy="111623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001024" y="357172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2</a:t>
            </a:r>
            <a:endParaRPr lang="it-IT" sz="36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642924"/>
            <a:ext cx="7143800" cy="230832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solo la terza è destinata all’associazione maschile pacifista, per il suo obiettivo comune con le donne: la pace. 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7858148" y="142858"/>
            <a:ext cx="1104076" cy="111623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001024" y="357172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3</a:t>
            </a:r>
            <a:endParaRPr lang="it-IT" sz="3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142858"/>
            <a:ext cx="8572560" cy="483209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“[…] è un fatto che la donna non è in grado di capire l’istinto che spinge il fratello a combattere, la gioia, l’interesse, la virile soddisfazione che il combattimento gli offre. […] Quando lui [l’uomo] dice […] “Combatto per difendere il nostro Paese”, nel tentare di risvegliare l’emozione patriottica in lei, essa si chiederà: “Cosa significa, per me, un’estranea, l’espressione “il nostro Paese”? […] La nostra Patria durante tutta la Storia mi ha trattato da schiava […]”. […] dirà l’estranea: “io in quanto donna non ho patria. In quanto donna, la mia patria è il mondo intero” ”.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868" y="1500180"/>
            <a:ext cx="5214974" cy="144655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1949</a:t>
            </a:r>
          </a:p>
          <a:p>
            <a:pPr algn="ctr"/>
            <a:r>
              <a:rPr lang="it-IT" sz="4400" dirty="0" smtClean="0"/>
              <a:t> “IL SECONDO SESSO”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00298" y="500048"/>
            <a:ext cx="5715040" cy="769441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SIMONE DE BEAUVOIR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20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71816"/>
            <a:ext cx="1339449" cy="185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34"/>
            <a:ext cx="8858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/>
              <a:t>Nota </a:t>
            </a:r>
            <a:r>
              <a:rPr lang="it-IT" sz="4000" dirty="0" err="1" smtClean="0"/>
              <a:t>Cavarero</a:t>
            </a:r>
            <a:r>
              <a:rPr lang="it-IT" sz="4000" dirty="0" smtClean="0"/>
              <a:t>: “posto il sesso maschile come rappresentativo dell’umano in quanto umano, il sesso femminile risulta </a:t>
            </a:r>
            <a:r>
              <a:rPr lang="it-IT" sz="4000" b="1" dirty="0" smtClean="0"/>
              <a:t>non pienamente umano</a:t>
            </a:r>
            <a:r>
              <a:rPr lang="it-IT" sz="4000" dirty="0" smtClean="0"/>
              <a:t>”; “posto l’uomo come soggetto, la donna risulta perciò </a:t>
            </a:r>
            <a:r>
              <a:rPr lang="it-IT" sz="4000" b="1" dirty="0" smtClean="0"/>
              <a:t>oggetto</a:t>
            </a:r>
            <a:r>
              <a:rPr lang="it-IT" sz="4000" dirty="0" smtClean="0"/>
              <a:t>; posto il primo come Sé, la seconda risulta l’</a:t>
            </a:r>
            <a:r>
              <a:rPr lang="it-IT" sz="4000" b="1" dirty="0" smtClean="0"/>
              <a:t>Altro</a:t>
            </a:r>
            <a:r>
              <a:rPr lang="it-IT" sz="4000" dirty="0" smtClean="0"/>
              <a:t>”</a:t>
            </a:r>
            <a:endParaRPr lang="it-IT" sz="4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0034" y="2571750"/>
            <a:ext cx="8215370" cy="212365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l’</a:t>
            </a:r>
            <a:r>
              <a:rPr lang="it-IT" sz="4400" b="1" dirty="0" smtClean="0"/>
              <a:t>uomo</a:t>
            </a:r>
            <a:r>
              <a:rPr lang="it-IT" sz="4400" dirty="0" smtClean="0"/>
              <a:t> si è posto come </a:t>
            </a:r>
            <a:r>
              <a:rPr lang="it-IT" sz="4400" b="1" dirty="0" smtClean="0">
                <a:solidFill>
                  <a:srgbClr val="FF0000"/>
                </a:solidFill>
              </a:rPr>
              <a:t>IL </a:t>
            </a:r>
            <a:r>
              <a:rPr lang="it-IT" sz="4400" b="1" dirty="0" smtClean="0"/>
              <a:t>soggetto</a:t>
            </a:r>
            <a:r>
              <a:rPr lang="it-IT" sz="4400" dirty="0" smtClean="0"/>
              <a:t> (uomo = essere umano), UNICO a possedere </a:t>
            </a:r>
            <a:r>
              <a:rPr lang="it-IT" sz="4400" b="1" dirty="0" smtClean="0"/>
              <a:t>DOTI RAZIONALI</a:t>
            </a:r>
          </a:p>
        </p:txBody>
      </p:sp>
      <p:pic>
        <p:nvPicPr>
          <p:cNvPr id="6656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28289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285734"/>
            <a:ext cx="8429684" cy="212365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E ha trasformato </a:t>
            </a:r>
            <a:r>
              <a:rPr lang="it-IT" sz="4400" b="1" dirty="0" smtClean="0"/>
              <a:t>la donna nell’ALTRO</a:t>
            </a:r>
            <a:r>
              <a:rPr lang="it-IT" sz="4400" dirty="0" smtClean="0"/>
              <a:t>, in un “</a:t>
            </a:r>
            <a:r>
              <a:rPr lang="it-IT" sz="4400" b="1" dirty="0" smtClean="0">
                <a:solidFill>
                  <a:srgbClr val="FF0000"/>
                </a:solidFill>
              </a:rPr>
              <a:t>SECONDO SESSO</a:t>
            </a:r>
            <a:r>
              <a:rPr lang="it-IT" sz="4400" dirty="0" smtClean="0"/>
              <a:t>” definito a partire dal primo.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00496" y="2786064"/>
            <a:ext cx="500454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“Egli è il Soggetto, l’Assoluto, </a:t>
            </a:r>
          </a:p>
          <a:p>
            <a:pPr algn="ctr"/>
            <a:r>
              <a:rPr lang="it-IT" sz="3600" dirty="0" smtClean="0"/>
              <a:t>lei è l’Altro”</a:t>
            </a:r>
            <a:endParaRPr lang="it-IT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357158" y="214296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428610"/>
            <a:ext cx="8429684" cy="415498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LOGICA ANDROCENTRICA</a:t>
            </a:r>
            <a:r>
              <a:rPr lang="it-IT" sz="4400" dirty="0" smtClean="0"/>
              <a:t>.  </a:t>
            </a:r>
          </a:p>
          <a:p>
            <a:pPr algn="ctr"/>
            <a:r>
              <a:rPr lang="it-IT" sz="4400" dirty="0" smtClean="0"/>
              <a:t>L’uomo ha la capacità di pensare la propria corporeità come indipendente rispetto al suo nucleo razionale, mentre </a:t>
            </a:r>
            <a:r>
              <a:rPr lang="it-IT" sz="4400" b="1" dirty="0" smtClean="0"/>
              <a:t>la </a:t>
            </a:r>
            <a:r>
              <a:rPr lang="it-IT" sz="4400" b="1" dirty="0" smtClean="0">
                <a:solidFill>
                  <a:srgbClr val="003399"/>
                </a:solidFill>
              </a:rPr>
              <a:t>DONNA</a:t>
            </a:r>
            <a:r>
              <a:rPr lang="it-IT" sz="4400" b="1" dirty="0" smtClean="0"/>
              <a:t> si identifica totalmente col </a:t>
            </a:r>
            <a:r>
              <a:rPr lang="it-IT" sz="4400" b="1" dirty="0" smtClean="0">
                <a:solidFill>
                  <a:srgbClr val="003399"/>
                </a:solidFill>
              </a:rPr>
              <a:t>CORPO</a:t>
            </a:r>
            <a:endParaRPr lang="it-IT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5529"/>
          <a:stretch>
            <a:fillRect/>
          </a:stretch>
        </p:blipFill>
        <p:spPr bwMode="auto">
          <a:xfrm>
            <a:off x="2428860" y="0"/>
            <a:ext cx="4143404" cy="289635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2571750"/>
            <a:ext cx="4643470" cy="230832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3399"/>
                </a:solidFill>
              </a:rPr>
              <a:t>IMPROGIONAMENTO</a:t>
            </a:r>
          </a:p>
          <a:p>
            <a:pPr algn="ctr"/>
            <a:r>
              <a:rPr lang="it-IT" sz="3600" b="1" dirty="0" smtClean="0">
                <a:solidFill>
                  <a:srgbClr val="003399"/>
                </a:solidFill>
              </a:rPr>
              <a:t>NEL CORPO</a:t>
            </a:r>
          </a:p>
          <a:p>
            <a:pPr algn="ctr"/>
            <a:endParaRPr lang="it-IT" sz="3600" b="1" dirty="0" smtClean="0">
              <a:solidFill>
                <a:srgbClr val="003399"/>
              </a:solidFill>
            </a:endParaRPr>
          </a:p>
          <a:p>
            <a:pPr algn="ctr"/>
            <a:r>
              <a:rPr lang="it-IT" sz="3600" b="1" dirty="0" smtClean="0">
                <a:solidFill>
                  <a:srgbClr val="003399"/>
                </a:solidFill>
              </a:rPr>
              <a:t>NECESSITA’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29190" y="1571618"/>
            <a:ext cx="4214810" cy="341632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8000"/>
                </a:solidFill>
              </a:rPr>
              <a:t>SEPARAZIONE RAZIONALITA’/ CORPOREITA’</a:t>
            </a:r>
          </a:p>
          <a:p>
            <a:pPr algn="ctr"/>
            <a:endParaRPr lang="it-IT" sz="3600" b="1" dirty="0" smtClean="0">
              <a:solidFill>
                <a:srgbClr val="008000"/>
              </a:solidFill>
            </a:endParaRPr>
          </a:p>
          <a:p>
            <a:pPr algn="ctr"/>
            <a:r>
              <a:rPr lang="it-IT" sz="3600" b="1" dirty="0" smtClean="0">
                <a:solidFill>
                  <a:srgbClr val="008000"/>
                </a:solidFill>
              </a:rPr>
              <a:t>TRASCENDENZA E LIBERTA’</a:t>
            </a:r>
            <a:endParaRPr lang="it-IT" sz="3600" b="1" dirty="0">
              <a:solidFill>
                <a:srgbClr val="008000"/>
              </a:solidFill>
            </a:endParaRPr>
          </a:p>
        </p:txBody>
      </p:sp>
      <p:cxnSp>
        <p:nvCxnSpPr>
          <p:cNvPr id="6" name="Connettore 1 5"/>
          <p:cNvCxnSpPr>
            <a:stCxn id="2" idx="0"/>
          </p:cNvCxnSpPr>
          <p:nvPr/>
        </p:nvCxnSpPr>
        <p:spPr>
          <a:xfrm rot="16200000" flipH="1">
            <a:off x="1964531" y="2536031"/>
            <a:ext cx="5143500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785918" y="928676"/>
            <a:ext cx="7072362" cy="347787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la donna ha </a:t>
            </a:r>
            <a:r>
              <a:rPr lang="it-IT" sz="4400" b="1" dirty="0" smtClean="0"/>
              <a:t>accettato</a:t>
            </a:r>
            <a:r>
              <a:rPr lang="it-IT" sz="4400" dirty="0" smtClean="0"/>
              <a:t> tale LOGICA ANDROCENTRICA, non solo perché </a:t>
            </a:r>
            <a:r>
              <a:rPr lang="it-IT" sz="4400" b="1" dirty="0" smtClean="0"/>
              <a:t>costretta</a:t>
            </a:r>
            <a:r>
              <a:rPr lang="it-IT" sz="4400" dirty="0" smtClean="0"/>
              <a:t>: ha </a:t>
            </a:r>
            <a:r>
              <a:rPr lang="it-IT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RINUNCIATO</a:t>
            </a:r>
            <a:r>
              <a:rPr lang="it-IT" sz="4400" dirty="0" smtClean="0"/>
              <a:t> all’atto umano fondamentale, la </a:t>
            </a:r>
            <a:r>
              <a:rPr lang="it-IT" sz="4400" b="1" dirty="0" smtClean="0"/>
              <a:t>scelta</a:t>
            </a:r>
            <a:r>
              <a:rPr lang="it-IT" sz="4400" dirty="0" smtClean="0"/>
              <a:t>.</a:t>
            </a:r>
            <a:endParaRPr lang="it-IT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785918" y="928676"/>
            <a:ext cx="7072362" cy="212365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400" dirty="0" smtClean="0"/>
              <a:t>La donna ha riconosciuto la “naturalità” della propria inferiorità</a:t>
            </a:r>
            <a:endParaRPr lang="it-IT" sz="4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0" y="285734"/>
            <a:ext cx="9144000" cy="440120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smtClean="0"/>
              <a:t>“</a:t>
            </a:r>
            <a:r>
              <a:rPr lang="it-IT" sz="4000" b="1" dirty="0" smtClean="0"/>
              <a:t>donna non si nasce, lo si diventa</a:t>
            </a:r>
            <a:r>
              <a:rPr lang="it-IT" sz="4000" dirty="0" smtClean="0"/>
              <a:t>. Nessun destino biologico, psichico, economico definisce l’aspetto che riveste in seno alla società la femmina dell’uomo; è l’insieme della storia e della civiltà a elaborare quel prodotto intermedio tra il maschio e il castrato che chiamiamo donna”</a:t>
            </a:r>
            <a:endParaRPr lang="it-IT" sz="4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071802" y="571486"/>
            <a:ext cx="5357850" cy="707886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smtClean="0"/>
              <a:t>La </a:t>
            </a:r>
            <a:r>
              <a:rPr lang="it-IT" sz="4000" b="1" dirty="0" smtClean="0"/>
              <a:t>liberazione</a:t>
            </a:r>
            <a:r>
              <a:rPr lang="it-IT" sz="4000" dirty="0" smtClean="0"/>
              <a:t> </a:t>
            </a:r>
            <a:r>
              <a:rPr lang="it-IT" sz="4000" dirty="0" err="1" smtClean="0"/>
              <a:t>richiede…</a:t>
            </a:r>
            <a:endParaRPr lang="it-IT" sz="4000" dirty="0"/>
          </a:p>
        </p:txBody>
      </p:sp>
      <p:sp>
        <p:nvSpPr>
          <p:cNvPr id="5" name="Rettangolo 4"/>
          <p:cNvSpPr/>
          <p:nvPr/>
        </p:nvSpPr>
        <p:spPr>
          <a:xfrm>
            <a:off x="0" y="1928808"/>
            <a:ext cx="9144000" cy="193899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sz="4000" b="1" dirty="0" smtClean="0">
                <a:solidFill>
                  <a:srgbClr val="003399"/>
                </a:solidFill>
              </a:rPr>
              <a:t>IMPEGNO PERSONALE </a:t>
            </a:r>
          </a:p>
          <a:p>
            <a:r>
              <a:rPr lang="it-IT" sz="4000" dirty="0" smtClean="0"/>
              <a:t>(presa di coscienza della propria condizione e della propria identità femminile)…</a:t>
            </a:r>
            <a:endParaRPr lang="it-IT" sz="4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1285866"/>
            <a:ext cx="9144000" cy="255454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err="1" smtClean="0"/>
              <a:t>…e</a:t>
            </a:r>
            <a:r>
              <a:rPr lang="it-IT" sz="4000" b="1" dirty="0" smtClean="0"/>
              <a:t> </a:t>
            </a:r>
            <a:r>
              <a:rPr lang="it-IT" sz="4000" b="1" dirty="0" smtClean="0">
                <a:solidFill>
                  <a:srgbClr val="003399"/>
                </a:solidFill>
              </a:rPr>
              <a:t>COLLETTIVO</a:t>
            </a:r>
            <a:r>
              <a:rPr lang="it-IT" sz="4000" dirty="0" smtClean="0"/>
              <a:t> – donne e uomini </a:t>
            </a:r>
            <a:r>
              <a:rPr lang="it-IT" sz="4000" u="sng" dirty="0" smtClean="0"/>
              <a:t>insieme</a:t>
            </a:r>
            <a:r>
              <a:rPr lang="it-IT" sz="4000" dirty="0" smtClean="0"/>
              <a:t>: è necessario arrivare al </a:t>
            </a:r>
            <a:r>
              <a:rPr lang="it-IT" sz="4000" b="1" dirty="0" smtClean="0"/>
              <a:t>riconoscimento reciproco dell’essere entrambi “soggetto</a:t>
            </a:r>
            <a:r>
              <a:rPr lang="it-IT" sz="4000" dirty="0" smtClean="0"/>
              <a:t>, rifondando i sessi su un piano di parità. </a:t>
            </a:r>
            <a:endParaRPr lang="it-IT" sz="4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642924"/>
            <a:ext cx="9144000" cy="378565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smtClean="0"/>
              <a:t>Bisogna riconoscersi sì come </a:t>
            </a:r>
            <a:r>
              <a:rPr lang="it-IT" sz="4000" b="1" dirty="0" smtClean="0">
                <a:solidFill>
                  <a:srgbClr val="003399"/>
                </a:solidFill>
              </a:rPr>
              <a:t>“ALTRO”</a:t>
            </a:r>
            <a:r>
              <a:rPr lang="it-IT" sz="4000" dirty="0" smtClean="0"/>
              <a:t> …</a:t>
            </a:r>
          </a:p>
          <a:p>
            <a:endParaRPr lang="it-IT" sz="4000" dirty="0" smtClean="0"/>
          </a:p>
          <a:p>
            <a:pPr algn="ctr"/>
            <a:r>
              <a:rPr lang="it-IT" sz="3600" i="1" dirty="0" smtClean="0"/>
              <a:t>(simili come esseri umani NON E’ la cancellazione delle differenze individuali)</a:t>
            </a:r>
            <a:endParaRPr lang="it-IT" sz="3600" b="1" i="1" dirty="0" smtClean="0">
              <a:solidFill>
                <a:srgbClr val="003399"/>
              </a:solidFill>
            </a:endParaRPr>
          </a:p>
          <a:p>
            <a:endParaRPr lang="it-IT" sz="4000" b="1" dirty="0" smtClean="0">
              <a:solidFill>
                <a:srgbClr val="003399"/>
              </a:solidFill>
            </a:endParaRPr>
          </a:p>
          <a:p>
            <a:r>
              <a:rPr lang="it-IT" sz="4000" b="1" dirty="0" smtClean="0">
                <a:solidFill>
                  <a:srgbClr val="003399"/>
                </a:solidFill>
              </a:rPr>
              <a:t>SENZA</a:t>
            </a:r>
            <a:r>
              <a:rPr lang="it-IT" sz="4000" dirty="0" smtClean="0"/>
              <a:t> però costruire un </a:t>
            </a:r>
            <a:r>
              <a:rPr lang="it-IT" sz="4000" b="1" dirty="0" smtClean="0">
                <a:solidFill>
                  <a:srgbClr val="003399"/>
                </a:solidFill>
              </a:rPr>
              <a:t>ordine gerarchico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57356" y="428610"/>
            <a:ext cx="4714908" cy="255454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ANNI 1960-70</a:t>
            </a:r>
          </a:p>
          <a:p>
            <a:pPr algn="ctr"/>
            <a:endParaRPr lang="it-IT" sz="4000" dirty="0" smtClean="0"/>
          </a:p>
          <a:p>
            <a:pPr algn="ctr"/>
            <a:r>
              <a:rPr lang="it-IT" sz="4000" b="1" dirty="0" smtClean="0">
                <a:solidFill>
                  <a:srgbClr val="003399"/>
                </a:solidFill>
              </a:rPr>
              <a:t>SECONDA ONDATA DEL FEMMINISMO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58016" y="3857634"/>
            <a:ext cx="185738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1968</a:t>
            </a:r>
            <a:endParaRPr lang="it-IT" sz="3200" b="1" dirty="0"/>
          </a:p>
        </p:txBody>
      </p:sp>
      <p:sp>
        <p:nvSpPr>
          <p:cNvPr id="4" name="Figura a mano libera 3"/>
          <p:cNvSpPr/>
          <p:nvPr/>
        </p:nvSpPr>
        <p:spPr>
          <a:xfrm>
            <a:off x="6074229" y="707571"/>
            <a:ext cx="2307771" cy="3167743"/>
          </a:xfrm>
          <a:custGeom>
            <a:avLst/>
            <a:gdLst>
              <a:gd name="connsiteX0" fmla="*/ 0 w 2307771"/>
              <a:gd name="connsiteY0" fmla="*/ 0 h 3167743"/>
              <a:gd name="connsiteX1" fmla="*/ 1001485 w 2307771"/>
              <a:gd name="connsiteY1" fmla="*/ 10886 h 3167743"/>
              <a:gd name="connsiteX2" fmla="*/ 1045028 w 2307771"/>
              <a:gd name="connsiteY2" fmla="*/ 21772 h 3167743"/>
              <a:gd name="connsiteX3" fmla="*/ 1110342 w 2307771"/>
              <a:gd name="connsiteY3" fmla="*/ 54429 h 3167743"/>
              <a:gd name="connsiteX4" fmla="*/ 1197428 w 2307771"/>
              <a:gd name="connsiteY4" fmla="*/ 130629 h 3167743"/>
              <a:gd name="connsiteX5" fmla="*/ 1219200 w 2307771"/>
              <a:gd name="connsiteY5" fmla="*/ 163286 h 3167743"/>
              <a:gd name="connsiteX6" fmla="*/ 1262742 w 2307771"/>
              <a:gd name="connsiteY6" fmla="*/ 217715 h 3167743"/>
              <a:gd name="connsiteX7" fmla="*/ 1295400 w 2307771"/>
              <a:gd name="connsiteY7" fmla="*/ 272143 h 3167743"/>
              <a:gd name="connsiteX8" fmla="*/ 1306285 w 2307771"/>
              <a:gd name="connsiteY8" fmla="*/ 315686 h 3167743"/>
              <a:gd name="connsiteX9" fmla="*/ 1317171 w 2307771"/>
              <a:gd name="connsiteY9" fmla="*/ 348343 h 3167743"/>
              <a:gd name="connsiteX10" fmla="*/ 1306285 w 2307771"/>
              <a:gd name="connsiteY10" fmla="*/ 587829 h 3167743"/>
              <a:gd name="connsiteX11" fmla="*/ 1273628 w 2307771"/>
              <a:gd name="connsiteY11" fmla="*/ 642258 h 3167743"/>
              <a:gd name="connsiteX12" fmla="*/ 1230085 w 2307771"/>
              <a:gd name="connsiteY12" fmla="*/ 696686 h 3167743"/>
              <a:gd name="connsiteX13" fmla="*/ 1208314 w 2307771"/>
              <a:gd name="connsiteY13" fmla="*/ 740229 h 3167743"/>
              <a:gd name="connsiteX14" fmla="*/ 1175657 w 2307771"/>
              <a:gd name="connsiteY14" fmla="*/ 762000 h 3167743"/>
              <a:gd name="connsiteX15" fmla="*/ 1121228 w 2307771"/>
              <a:gd name="connsiteY15" fmla="*/ 816429 h 3167743"/>
              <a:gd name="connsiteX16" fmla="*/ 1034142 w 2307771"/>
              <a:gd name="connsiteY16" fmla="*/ 838200 h 3167743"/>
              <a:gd name="connsiteX17" fmla="*/ 816428 w 2307771"/>
              <a:gd name="connsiteY17" fmla="*/ 816429 h 3167743"/>
              <a:gd name="connsiteX18" fmla="*/ 805542 w 2307771"/>
              <a:gd name="connsiteY18" fmla="*/ 783772 h 3167743"/>
              <a:gd name="connsiteX19" fmla="*/ 816428 w 2307771"/>
              <a:gd name="connsiteY19" fmla="*/ 718458 h 3167743"/>
              <a:gd name="connsiteX20" fmla="*/ 859971 w 2307771"/>
              <a:gd name="connsiteY20" fmla="*/ 707572 h 3167743"/>
              <a:gd name="connsiteX21" fmla="*/ 936171 w 2307771"/>
              <a:gd name="connsiteY21" fmla="*/ 685800 h 3167743"/>
              <a:gd name="connsiteX22" fmla="*/ 968828 w 2307771"/>
              <a:gd name="connsiteY22" fmla="*/ 664029 h 3167743"/>
              <a:gd name="connsiteX23" fmla="*/ 1023257 w 2307771"/>
              <a:gd name="connsiteY23" fmla="*/ 653143 h 3167743"/>
              <a:gd name="connsiteX24" fmla="*/ 1382485 w 2307771"/>
              <a:gd name="connsiteY24" fmla="*/ 674915 h 3167743"/>
              <a:gd name="connsiteX25" fmla="*/ 1480457 w 2307771"/>
              <a:gd name="connsiteY25" fmla="*/ 729343 h 3167743"/>
              <a:gd name="connsiteX26" fmla="*/ 1513114 w 2307771"/>
              <a:gd name="connsiteY26" fmla="*/ 751115 h 3167743"/>
              <a:gd name="connsiteX27" fmla="*/ 1545771 w 2307771"/>
              <a:gd name="connsiteY27" fmla="*/ 772886 h 3167743"/>
              <a:gd name="connsiteX28" fmla="*/ 1621971 w 2307771"/>
              <a:gd name="connsiteY28" fmla="*/ 838200 h 3167743"/>
              <a:gd name="connsiteX29" fmla="*/ 1676400 w 2307771"/>
              <a:gd name="connsiteY29" fmla="*/ 881743 h 3167743"/>
              <a:gd name="connsiteX30" fmla="*/ 1752600 w 2307771"/>
              <a:gd name="connsiteY30" fmla="*/ 957943 h 3167743"/>
              <a:gd name="connsiteX31" fmla="*/ 1796142 w 2307771"/>
              <a:gd name="connsiteY31" fmla="*/ 1012372 h 3167743"/>
              <a:gd name="connsiteX32" fmla="*/ 1839685 w 2307771"/>
              <a:gd name="connsiteY32" fmla="*/ 1055915 h 3167743"/>
              <a:gd name="connsiteX33" fmla="*/ 1905000 w 2307771"/>
              <a:gd name="connsiteY33" fmla="*/ 1164772 h 3167743"/>
              <a:gd name="connsiteX34" fmla="*/ 1926771 w 2307771"/>
              <a:gd name="connsiteY34" fmla="*/ 1230086 h 3167743"/>
              <a:gd name="connsiteX35" fmla="*/ 1948542 w 2307771"/>
              <a:gd name="connsiteY35" fmla="*/ 1349829 h 3167743"/>
              <a:gd name="connsiteX36" fmla="*/ 1948542 w 2307771"/>
              <a:gd name="connsiteY36" fmla="*/ 1730829 h 3167743"/>
              <a:gd name="connsiteX37" fmla="*/ 1915885 w 2307771"/>
              <a:gd name="connsiteY37" fmla="*/ 1785258 h 3167743"/>
              <a:gd name="connsiteX38" fmla="*/ 1872342 w 2307771"/>
              <a:gd name="connsiteY38" fmla="*/ 1861458 h 3167743"/>
              <a:gd name="connsiteX39" fmla="*/ 1839685 w 2307771"/>
              <a:gd name="connsiteY39" fmla="*/ 1894115 h 3167743"/>
              <a:gd name="connsiteX40" fmla="*/ 1817914 w 2307771"/>
              <a:gd name="connsiteY40" fmla="*/ 1926772 h 3167743"/>
              <a:gd name="connsiteX41" fmla="*/ 1774371 w 2307771"/>
              <a:gd name="connsiteY41" fmla="*/ 1970315 h 3167743"/>
              <a:gd name="connsiteX42" fmla="*/ 1741714 w 2307771"/>
              <a:gd name="connsiteY42" fmla="*/ 2002972 h 3167743"/>
              <a:gd name="connsiteX43" fmla="*/ 1719942 w 2307771"/>
              <a:gd name="connsiteY43" fmla="*/ 2024743 h 3167743"/>
              <a:gd name="connsiteX44" fmla="*/ 1654628 w 2307771"/>
              <a:gd name="connsiteY44" fmla="*/ 2057400 h 3167743"/>
              <a:gd name="connsiteX45" fmla="*/ 1611085 w 2307771"/>
              <a:gd name="connsiteY45" fmla="*/ 2100943 h 3167743"/>
              <a:gd name="connsiteX46" fmla="*/ 1545771 w 2307771"/>
              <a:gd name="connsiteY46" fmla="*/ 2133600 h 3167743"/>
              <a:gd name="connsiteX47" fmla="*/ 1502228 w 2307771"/>
              <a:gd name="connsiteY47" fmla="*/ 2144486 h 3167743"/>
              <a:gd name="connsiteX48" fmla="*/ 1469571 w 2307771"/>
              <a:gd name="connsiteY48" fmla="*/ 2155372 h 3167743"/>
              <a:gd name="connsiteX49" fmla="*/ 1153885 w 2307771"/>
              <a:gd name="connsiteY49" fmla="*/ 2144486 h 3167743"/>
              <a:gd name="connsiteX50" fmla="*/ 1066800 w 2307771"/>
              <a:gd name="connsiteY50" fmla="*/ 2046515 h 3167743"/>
              <a:gd name="connsiteX51" fmla="*/ 1055914 w 2307771"/>
              <a:gd name="connsiteY51" fmla="*/ 2013858 h 3167743"/>
              <a:gd name="connsiteX52" fmla="*/ 1034142 w 2307771"/>
              <a:gd name="connsiteY52" fmla="*/ 1981200 h 3167743"/>
              <a:gd name="connsiteX53" fmla="*/ 1001485 w 2307771"/>
              <a:gd name="connsiteY53" fmla="*/ 1861458 h 3167743"/>
              <a:gd name="connsiteX54" fmla="*/ 1023257 w 2307771"/>
              <a:gd name="connsiteY54" fmla="*/ 1643743 h 3167743"/>
              <a:gd name="connsiteX55" fmla="*/ 1034142 w 2307771"/>
              <a:gd name="connsiteY55" fmla="*/ 1611086 h 3167743"/>
              <a:gd name="connsiteX56" fmla="*/ 1088571 w 2307771"/>
              <a:gd name="connsiteY56" fmla="*/ 1567543 h 3167743"/>
              <a:gd name="connsiteX57" fmla="*/ 1121228 w 2307771"/>
              <a:gd name="connsiteY57" fmla="*/ 1556658 h 3167743"/>
              <a:gd name="connsiteX58" fmla="*/ 1186542 w 2307771"/>
              <a:gd name="connsiteY58" fmla="*/ 1513115 h 3167743"/>
              <a:gd name="connsiteX59" fmla="*/ 1230085 w 2307771"/>
              <a:gd name="connsiteY59" fmla="*/ 1502229 h 3167743"/>
              <a:gd name="connsiteX60" fmla="*/ 1349828 w 2307771"/>
              <a:gd name="connsiteY60" fmla="*/ 1469572 h 3167743"/>
              <a:gd name="connsiteX61" fmla="*/ 1447800 w 2307771"/>
              <a:gd name="connsiteY61" fmla="*/ 1426029 h 3167743"/>
              <a:gd name="connsiteX62" fmla="*/ 1698171 w 2307771"/>
              <a:gd name="connsiteY62" fmla="*/ 1436915 h 3167743"/>
              <a:gd name="connsiteX63" fmla="*/ 1730828 w 2307771"/>
              <a:gd name="connsiteY63" fmla="*/ 1447800 h 3167743"/>
              <a:gd name="connsiteX64" fmla="*/ 1807028 w 2307771"/>
              <a:gd name="connsiteY64" fmla="*/ 1458686 h 3167743"/>
              <a:gd name="connsiteX65" fmla="*/ 1872342 w 2307771"/>
              <a:gd name="connsiteY65" fmla="*/ 1480458 h 3167743"/>
              <a:gd name="connsiteX66" fmla="*/ 1905000 w 2307771"/>
              <a:gd name="connsiteY66" fmla="*/ 1491343 h 3167743"/>
              <a:gd name="connsiteX67" fmla="*/ 1926771 w 2307771"/>
              <a:gd name="connsiteY67" fmla="*/ 1513115 h 3167743"/>
              <a:gd name="connsiteX68" fmla="*/ 1981200 w 2307771"/>
              <a:gd name="connsiteY68" fmla="*/ 1556658 h 3167743"/>
              <a:gd name="connsiteX69" fmla="*/ 2024742 w 2307771"/>
              <a:gd name="connsiteY69" fmla="*/ 1611086 h 3167743"/>
              <a:gd name="connsiteX70" fmla="*/ 2046514 w 2307771"/>
              <a:gd name="connsiteY70" fmla="*/ 1643743 h 3167743"/>
              <a:gd name="connsiteX71" fmla="*/ 2068285 w 2307771"/>
              <a:gd name="connsiteY71" fmla="*/ 1665515 h 3167743"/>
              <a:gd name="connsiteX72" fmla="*/ 2111828 w 2307771"/>
              <a:gd name="connsiteY72" fmla="*/ 1741715 h 3167743"/>
              <a:gd name="connsiteX73" fmla="*/ 2122714 w 2307771"/>
              <a:gd name="connsiteY73" fmla="*/ 1785258 h 3167743"/>
              <a:gd name="connsiteX74" fmla="*/ 2144485 w 2307771"/>
              <a:gd name="connsiteY74" fmla="*/ 1817915 h 3167743"/>
              <a:gd name="connsiteX75" fmla="*/ 2166257 w 2307771"/>
              <a:gd name="connsiteY75" fmla="*/ 1905000 h 3167743"/>
              <a:gd name="connsiteX76" fmla="*/ 2177142 w 2307771"/>
              <a:gd name="connsiteY76" fmla="*/ 1937658 h 3167743"/>
              <a:gd name="connsiteX77" fmla="*/ 2198914 w 2307771"/>
              <a:gd name="connsiteY77" fmla="*/ 1970315 h 3167743"/>
              <a:gd name="connsiteX78" fmla="*/ 2209800 w 2307771"/>
              <a:gd name="connsiteY78" fmla="*/ 2013858 h 3167743"/>
              <a:gd name="connsiteX79" fmla="*/ 2242457 w 2307771"/>
              <a:gd name="connsiteY79" fmla="*/ 2111829 h 3167743"/>
              <a:gd name="connsiteX80" fmla="*/ 2231571 w 2307771"/>
              <a:gd name="connsiteY80" fmla="*/ 2536372 h 3167743"/>
              <a:gd name="connsiteX81" fmla="*/ 2198914 w 2307771"/>
              <a:gd name="connsiteY81" fmla="*/ 2612572 h 3167743"/>
              <a:gd name="connsiteX82" fmla="*/ 2177142 w 2307771"/>
              <a:gd name="connsiteY82" fmla="*/ 2677886 h 3167743"/>
              <a:gd name="connsiteX83" fmla="*/ 2166257 w 2307771"/>
              <a:gd name="connsiteY83" fmla="*/ 2710543 h 3167743"/>
              <a:gd name="connsiteX84" fmla="*/ 2155371 w 2307771"/>
              <a:gd name="connsiteY84" fmla="*/ 2754086 h 3167743"/>
              <a:gd name="connsiteX85" fmla="*/ 2133600 w 2307771"/>
              <a:gd name="connsiteY85" fmla="*/ 2819400 h 3167743"/>
              <a:gd name="connsiteX86" fmla="*/ 2090057 w 2307771"/>
              <a:gd name="connsiteY86" fmla="*/ 2917372 h 3167743"/>
              <a:gd name="connsiteX87" fmla="*/ 2068285 w 2307771"/>
              <a:gd name="connsiteY87" fmla="*/ 2982686 h 3167743"/>
              <a:gd name="connsiteX88" fmla="*/ 2057400 w 2307771"/>
              <a:gd name="connsiteY88" fmla="*/ 3026229 h 3167743"/>
              <a:gd name="connsiteX89" fmla="*/ 2013857 w 2307771"/>
              <a:gd name="connsiteY89" fmla="*/ 3069772 h 3167743"/>
              <a:gd name="connsiteX90" fmla="*/ 1981200 w 2307771"/>
              <a:gd name="connsiteY90" fmla="*/ 2939143 h 3167743"/>
              <a:gd name="connsiteX91" fmla="*/ 1992085 w 2307771"/>
              <a:gd name="connsiteY91" fmla="*/ 2971800 h 3167743"/>
              <a:gd name="connsiteX92" fmla="*/ 2002971 w 2307771"/>
              <a:gd name="connsiteY92" fmla="*/ 3026229 h 3167743"/>
              <a:gd name="connsiteX93" fmla="*/ 2013857 w 2307771"/>
              <a:gd name="connsiteY93" fmla="*/ 3058886 h 3167743"/>
              <a:gd name="connsiteX94" fmla="*/ 2046514 w 2307771"/>
              <a:gd name="connsiteY94" fmla="*/ 3167743 h 3167743"/>
              <a:gd name="connsiteX95" fmla="*/ 2068285 w 2307771"/>
              <a:gd name="connsiteY95" fmla="*/ 3135086 h 3167743"/>
              <a:gd name="connsiteX96" fmla="*/ 2100942 w 2307771"/>
              <a:gd name="connsiteY96" fmla="*/ 3069772 h 3167743"/>
              <a:gd name="connsiteX97" fmla="*/ 2188028 w 2307771"/>
              <a:gd name="connsiteY97" fmla="*/ 2993572 h 3167743"/>
              <a:gd name="connsiteX98" fmla="*/ 2242457 w 2307771"/>
              <a:gd name="connsiteY98" fmla="*/ 2950029 h 3167743"/>
              <a:gd name="connsiteX99" fmla="*/ 2296885 w 2307771"/>
              <a:gd name="connsiteY99" fmla="*/ 2906486 h 3167743"/>
              <a:gd name="connsiteX100" fmla="*/ 2307771 w 2307771"/>
              <a:gd name="connsiteY100" fmla="*/ 2906486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307771" h="3167743">
                <a:moveTo>
                  <a:pt x="0" y="0"/>
                </a:moveTo>
                <a:lnTo>
                  <a:pt x="1001485" y="10886"/>
                </a:lnTo>
                <a:cubicBezTo>
                  <a:pt x="1016443" y="11198"/>
                  <a:pt x="1031277" y="15879"/>
                  <a:pt x="1045028" y="21772"/>
                </a:cubicBezTo>
                <a:cubicBezTo>
                  <a:pt x="1192753" y="85083"/>
                  <a:pt x="972725" y="8555"/>
                  <a:pt x="1110342" y="54429"/>
                </a:cubicBezTo>
                <a:cubicBezTo>
                  <a:pt x="1174022" y="118109"/>
                  <a:pt x="1143422" y="94626"/>
                  <a:pt x="1197428" y="130629"/>
                </a:cubicBezTo>
                <a:cubicBezTo>
                  <a:pt x="1204685" y="141515"/>
                  <a:pt x="1211027" y="153070"/>
                  <a:pt x="1219200" y="163286"/>
                </a:cubicBezTo>
                <a:cubicBezTo>
                  <a:pt x="1246198" y="197034"/>
                  <a:pt x="1240407" y="173045"/>
                  <a:pt x="1262742" y="217715"/>
                </a:cubicBezTo>
                <a:cubicBezTo>
                  <a:pt x="1291003" y="274237"/>
                  <a:pt x="1252876" y="229621"/>
                  <a:pt x="1295400" y="272143"/>
                </a:cubicBezTo>
                <a:cubicBezTo>
                  <a:pt x="1299028" y="286657"/>
                  <a:pt x="1302175" y="301301"/>
                  <a:pt x="1306285" y="315686"/>
                </a:cubicBezTo>
                <a:cubicBezTo>
                  <a:pt x="1309437" y="326719"/>
                  <a:pt x="1317171" y="336868"/>
                  <a:pt x="1317171" y="348343"/>
                </a:cubicBezTo>
                <a:cubicBezTo>
                  <a:pt x="1317171" y="428254"/>
                  <a:pt x="1312657" y="508172"/>
                  <a:pt x="1306285" y="587829"/>
                </a:cubicBezTo>
                <a:cubicBezTo>
                  <a:pt x="1303827" y="618550"/>
                  <a:pt x="1293073" y="622813"/>
                  <a:pt x="1273628" y="642258"/>
                </a:cubicBezTo>
                <a:cubicBezTo>
                  <a:pt x="1247636" y="720231"/>
                  <a:pt x="1284796" y="631033"/>
                  <a:pt x="1230085" y="696686"/>
                </a:cubicBezTo>
                <a:cubicBezTo>
                  <a:pt x="1219696" y="709152"/>
                  <a:pt x="1218703" y="727763"/>
                  <a:pt x="1208314" y="740229"/>
                </a:cubicBezTo>
                <a:cubicBezTo>
                  <a:pt x="1199939" y="750280"/>
                  <a:pt x="1185503" y="753385"/>
                  <a:pt x="1175657" y="762000"/>
                </a:cubicBezTo>
                <a:cubicBezTo>
                  <a:pt x="1156347" y="778896"/>
                  <a:pt x="1146120" y="810206"/>
                  <a:pt x="1121228" y="816429"/>
                </a:cubicBezTo>
                <a:lnTo>
                  <a:pt x="1034142" y="838200"/>
                </a:lnTo>
                <a:cubicBezTo>
                  <a:pt x="961571" y="830943"/>
                  <a:pt x="887378" y="833322"/>
                  <a:pt x="816428" y="816429"/>
                </a:cubicBezTo>
                <a:cubicBezTo>
                  <a:pt x="805265" y="813771"/>
                  <a:pt x="805542" y="795247"/>
                  <a:pt x="805542" y="783772"/>
                </a:cubicBezTo>
                <a:cubicBezTo>
                  <a:pt x="805542" y="761700"/>
                  <a:pt x="803599" y="736418"/>
                  <a:pt x="816428" y="718458"/>
                </a:cubicBezTo>
                <a:cubicBezTo>
                  <a:pt x="825124" y="706284"/>
                  <a:pt x="845586" y="711682"/>
                  <a:pt x="859971" y="707572"/>
                </a:cubicBezTo>
                <a:cubicBezTo>
                  <a:pt x="969289" y="676338"/>
                  <a:pt x="800048" y="719832"/>
                  <a:pt x="936171" y="685800"/>
                </a:cubicBezTo>
                <a:cubicBezTo>
                  <a:pt x="947057" y="678543"/>
                  <a:pt x="956578" y="668623"/>
                  <a:pt x="968828" y="664029"/>
                </a:cubicBezTo>
                <a:cubicBezTo>
                  <a:pt x="986152" y="657532"/>
                  <a:pt x="1004761" y="652656"/>
                  <a:pt x="1023257" y="653143"/>
                </a:cubicBezTo>
                <a:cubicBezTo>
                  <a:pt x="1143178" y="656299"/>
                  <a:pt x="1262742" y="667658"/>
                  <a:pt x="1382485" y="674915"/>
                </a:cubicBezTo>
                <a:cubicBezTo>
                  <a:pt x="1439965" y="694074"/>
                  <a:pt x="1405597" y="679436"/>
                  <a:pt x="1480457" y="729343"/>
                </a:cubicBezTo>
                <a:lnTo>
                  <a:pt x="1513114" y="751115"/>
                </a:lnTo>
                <a:cubicBezTo>
                  <a:pt x="1524000" y="758372"/>
                  <a:pt x="1536520" y="763635"/>
                  <a:pt x="1545771" y="772886"/>
                </a:cubicBezTo>
                <a:cubicBezTo>
                  <a:pt x="1650598" y="877713"/>
                  <a:pt x="1539070" y="771879"/>
                  <a:pt x="1621971" y="838200"/>
                </a:cubicBezTo>
                <a:cubicBezTo>
                  <a:pt x="1699520" y="900240"/>
                  <a:pt x="1575892" y="814741"/>
                  <a:pt x="1676400" y="881743"/>
                </a:cubicBezTo>
                <a:cubicBezTo>
                  <a:pt x="1701031" y="955640"/>
                  <a:pt x="1665260" y="870599"/>
                  <a:pt x="1752600" y="957943"/>
                </a:cubicBezTo>
                <a:cubicBezTo>
                  <a:pt x="1826724" y="1032071"/>
                  <a:pt x="1713734" y="916229"/>
                  <a:pt x="1796142" y="1012372"/>
                </a:cubicBezTo>
                <a:cubicBezTo>
                  <a:pt x="1809500" y="1027957"/>
                  <a:pt x="1828299" y="1038836"/>
                  <a:pt x="1839685" y="1055915"/>
                </a:cubicBezTo>
                <a:cubicBezTo>
                  <a:pt x="1865240" y="1094248"/>
                  <a:pt x="1888264" y="1122933"/>
                  <a:pt x="1905000" y="1164772"/>
                </a:cubicBezTo>
                <a:cubicBezTo>
                  <a:pt x="1913523" y="1186080"/>
                  <a:pt x="1922270" y="1207583"/>
                  <a:pt x="1926771" y="1230086"/>
                </a:cubicBezTo>
                <a:cubicBezTo>
                  <a:pt x="1941986" y="1306158"/>
                  <a:pt x="1934615" y="1266264"/>
                  <a:pt x="1948542" y="1349829"/>
                </a:cubicBezTo>
                <a:cubicBezTo>
                  <a:pt x="1961788" y="1535269"/>
                  <a:pt x="1966457" y="1515845"/>
                  <a:pt x="1948542" y="1730829"/>
                </a:cubicBezTo>
                <a:cubicBezTo>
                  <a:pt x="1945464" y="1767760"/>
                  <a:pt x="1935884" y="1760259"/>
                  <a:pt x="1915885" y="1785258"/>
                </a:cubicBezTo>
                <a:cubicBezTo>
                  <a:pt x="1847325" y="1870959"/>
                  <a:pt x="1946836" y="1757167"/>
                  <a:pt x="1872342" y="1861458"/>
                </a:cubicBezTo>
                <a:cubicBezTo>
                  <a:pt x="1863394" y="1873985"/>
                  <a:pt x="1849540" y="1882288"/>
                  <a:pt x="1839685" y="1894115"/>
                </a:cubicBezTo>
                <a:cubicBezTo>
                  <a:pt x="1831310" y="1904166"/>
                  <a:pt x="1826428" y="1916839"/>
                  <a:pt x="1817914" y="1926772"/>
                </a:cubicBezTo>
                <a:cubicBezTo>
                  <a:pt x="1804556" y="1942357"/>
                  <a:pt x="1788885" y="1955801"/>
                  <a:pt x="1774371" y="1970315"/>
                </a:cubicBezTo>
                <a:lnTo>
                  <a:pt x="1741714" y="2002972"/>
                </a:lnTo>
                <a:cubicBezTo>
                  <a:pt x="1734457" y="2010229"/>
                  <a:pt x="1729678" y="2021497"/>
                  <a:pt x="1719942" y="2024743"/>
                </a:cubicBezTo>
                <a:cubicBezTo>
                  <a:pt x="1688335" y="2035279"/>
                  <a:pt x="1681484" y="2034380"/>
                  <a:pt x="1654628" y="2057400"/>
                </a:cubicBezTo>
                <a:cubicBezTo>
                  <a:pt x="1639043" y="2070758"/>
                  <a:pt x="1630558" y="2094452"/>
                  <a:pt x="1611085" y="2100943"/>
                </a:cubicBezTo>
                <a:cubicBezTo>
                  <a:pt x="1473468" y="2146817"/>
                  <a:pt x="1693496" y="2070289"/>
                  <a:pt x="1545771" y="2133600"/>
                </a:cubicBezTo>
                <a:cubicBezTo>
                  <a:pt x="1532020" y="2139493"/>
                  <a:pt x="1516613" y="2140376"/>
                  <a:pt x="1502228" y="2144486"/>
                </a:cubicBezTo>
                <a:cubicBezTo>
                  <a:pt x="1491195" y="2147638"/>
                  <a:pt x="1480457" y="2151743"/>
                  <a:pt x="1469571" y="2155372"/>
                </a:cubicBezTo>
                <a:cubicBezTo>
                  <a:pt x="1364342" y="2151743"/>
                  <a:pt x="1257132" y="2165135"/>
                  <a:pt x="1153885" y="2144486"/>
                </a:cubicBezTo>
                <a:cubicBezTo>
                  <a:pt x="1137856" y="2141280"/>
                  <a:pt x="1080777" y="2074469"/>
                  <a:pt x="1066800" y="2046515"/>
                </a:cubicBezTo>
                <a:cubicBezTo>
                  <a:pt x="1061668" y="2036252"/>
                  <a:pt x="1061046" y="2024121"/>
                  <a:pt x="1055914" y="2013858"/>
                </a:cubicBezTo>
                <a:cubicBezTo>
                  <a:pt x="1050063" y="2002156"/>
                  <a:pt x="1041399" y="1992086"/>
                  <a:pt x="1034142" y="1981200"/>
                </a:cubicBezTo>
                <a:cubicBezTo>
                  <a:pt x="1006520" y="1898333"/>
                  <a:pt x="1016872" y="1938389"/>
                  <a:pt x="1001485" y="1861458"/>
                </a:cubicBezTo>
                <a:cubicBezTo>
                  <a:pt x="1008742" y="1788886"/>
                  <a:pt x="1013824" y="1716064"/>
                  <a:pt x="1023257" y="1643743"/>
                </a:cubicBezTo>
                <a:cubicBezTo>
                  <a:pt x="1024741" y="1632365"/>
                  <a:pt x="1028238" y="1620925"/>
                  <a:pt x="1034142" y="1611086"/>
                </a:cubicBezTo>
                <a:cubicBezTo>
                  <a:pt x="1042819" y="1596624"/>
                  <a:pt x="1075860" y="1573898"/>
                  <a:pt x="1088571" y="1567543"/>
                </a:cubicBezTo>
                <a:cubicBezTo>
                  <a:pt x="1098834" y="1562411"/>
                  <a:pt x="1110342" y="1560286"/>
                  <a:pt x="1121228" y="1556658"/>
                </a:cubicBezTo>
                <a:cubicBezTo>
                  <a:pt x="1147805" y="1530081"/>
                  <a:pt x="1144364" y="1528932"/>
                  <a:pt x="1186542" y="1513115"/>
                </a:cubicBezTo>
                <a:cubicBezTo>
                  <a:pt x="1200550" y="1507862"/>
                  <a:pt x="1216077" y="1507482"/>
                  <a:pt x="1230085" y="1502229"/>
                </a:cubicBezTo>
                <a:cubicBezTo>
                  <a:pt x="1332379" y="1463869"/>
                  <a:pt x="1200956" y="1490840"/>
                  <a:pt x="1349828" y="1469572"/>
                </a:cubicBezTo>
                <a:cubicBezTo>
                  <a:pt x="1427554" y="1443663"/>
                  <a:pt x="1396047" y="1460529"/>
                  <a:pt x="1447800" y="1426029"/>
                </a:cubicBezTo>
                <a:cubicBezTo>
                  <a:pt x="1531257" y="1429658"/>
                  <a:pt x="1614881" y="1430508"/>
                  <a:pt x="1698171" y="1436915"/>
                </a:cubicBezTo>
                <a:cubicBezTo>
                  <a:pt x="1709612" y="1437795"/>
                  <a:pt x="1719576" y="1445550"/>
                  <a:pt x="1730828" y="1447800"/>
                </a:cubicBezTo>
                <a:cubicBezTo>
                  <a:pt x="1755988" y="1452832"/>
                  <a:pt x="1781628" y="1455057"/>
                  <a:pt x="1807028" y="1458686"/>
                </a:cubicBezTo>
                <a:lnTo>
                  <a:pt x="1872342" y="1480458"/>
                </a:lnTo>
                <a:lnTo>
                  <a:pt x="1905000" y="1491343"/>
                </a:lnTo>
                <a:cubicBezTo>
                  <a:pt x="1912257" y="1498600"/>
                  <a:pt x="1918757" y="1506704"/>
                  <a:pt x="1926771" y="1513115"/>
                </a:cubicBezTo>
                <a:cubicBezTo>
                  <a:pt x="1964975" y="1543679"/>
                  <a:pt x="1952525" y="1523203"/>
                  <a:pt x="1981200" y="1556658"/>
                </a:cubicBezTo>
                <a:cubicBezTo>
                  <a:pt x="1996320" y="1574298"/>
                  <a:pt x="2010802" y="1592499"/>
                  <a:pt x="2024742" y="1611086"/>
                </a:cubicBezTo>
                <a:cubicBezTo>
                  <a:pt x="2032592" y="1621552"/>
                  <a:pt x="2038341" y="1633527"/>
                  <a:pt x="2046514" y="1643743"/>
                </a:cubicBezTo>
                <a:cubicBezTo>
                  <a:pt x="2052925" y="1651757"/>
                  <a:pt x="2061028" y="1658258"/>
                  <a:pt x="2068285" y="1665515"/>
                </a:cubicBezTo>
                <a:cubicBezTo>
                  <a:pt x="2096911" y="1780018"/>
                  <a:pt x="2054179" y="1640830"/>
                  <a:pt x="2111828" y="1741715"/>
                </a:cubicBezTo>
                <a:cubicBezTo>
                  <a:pt x="2119251" y="1754705"/>
                  <a:pt x="2116821" y="1771507"/>
                  <a:pt x="2122714" y="1785258"/>
                </a:cubicBezTo>
                <a:cubicBezTo>
                  <a:pt x="2127868" y="1797283"/>
                  <a:pt x="2137228" y="1807029"/>
                  <a:pt x="2144485" y="1817915"/>
                </a:cubicBezTo>
                <a:cubicBezTo>
                  <a:pt x="2151742" y="1846943"/>
                  <a:pt x="2156796" y="1876613"/>
                  <a:pt x="2166257" y="1905000"/>
                </a:cubicBezTo>
                <a:cubicBezTo>
                  <a:pt x="2169885" y="1915886"/>
                  <a:pt x="2172010" y="1927395"/>
                  <a:pt x="2177142" y="1937658"/>
                </a:cubicBezTo>
                <a:cubicBezTo>
                  <a:pt x="2182993" y="1949360"/>
                  <a:pt x="2191657" y="1959429"/>
                  <a:pt x="2198914" y="1970315"/>
                </a:cubicBezTo>
                <a:cubicBezTo>
                  <a:pt x="2202543" y="1984829"/>
                  <a:pt x="2205069" y="1999665"/>
                  <a:pt x="2209800" y="2013858"/>
                </a:cubicBezTo>
                <a:cubicBezTo>
                  <a:pt x="2250792" y="2136833"/>
                  <a:pt x="2216370" y="2007482"/>
                  <a:pt x="2242457" y="2111829"/>
                </a:cubicBezTo>
                <a:cubicBezTo>
                  <a:pt x="2238828" y="2253343"/>
                  <a:pt x="2238148" y="2394964"/>
                  <a:pt x="2231571" y="2536372"/>
                </a:cubicBezTo>
                <a:cubicBezTo>
                  <a:pt x="2228953" y="2592653"/>
                  <a:pt x="2218979" y="2567427"/>
                  <a:pt x="2198914" y="2612572"/>
                </a:cubicBezTo>
                <a:cubicBezTo>
                  <a:pt x="2189593" y="2633543"/>
                  <a:pt x="2184399" y="2656115"/>
                  <a:pt x="2177142" y="2677886"/>
                </a:cubicBezTo>
                <a:cubicBezTo>
                  <a:pt x="2173513" y="2688772"/>
                  <a:pt x="2169040" y="2699411"/>
                  <a:pt x="2166257" y="2710543"/>
                </a:cubicBezTo>
                <a:cubicBezTo>
                  <a:pt x="2162628" y="2725057"/>
                  <a:pt x="2159670" y="2739756"/>
                  <a:pt x="2155371" y="2754086"/>
                </a:cubicBezTo>
                <a:cubicBezTo>
                  <a:pt x="2148777" y="2776067"/>
                  <a:pt x="2143863" y="2798874"/>
                  <a:pt x="2133600" y="2819400"/>
                </a:cubicBezTo>
                <a:cubicBezTo>
                  <a:pt x="2110781" y="2865036"/>
                  <a:pt x="2108592" y="2866401"/>
                  <a:pt x="2090057" y="2917372"/>
                </a:cubicBezTo>
                <a:cubicBezTo>
                  <a:pt x="2082214" y="2938939"/>
                  <a:pt x="2073851" y="2960422"/>
                  <a:pt x="2068285" y="2982686"/>
                </a:cubicBezTo>
                <a:cubicBezTo>
                  <a:pt x="2064657" y="2997200"/>
                  <a:pt x="2065329" y="3013542"/>
                  <a:pt x="2057400" y="3026229"/>
                </a:cubicBezTo>
                <a:cubicBezTo>
                  <a:pt x="2046521" y="3043635"/>
                  <a:pt x="2013857" y="3069772"/>
                  <a:pt x="2013857" y="3069772"/>
                </a:cubicBezTo>
                <a:cubicBezTo>
                  <a:pt x="1969650" y="3025565"/>
                  <a:pt x="1981200" y="3046306"/>
                  <a:pt x="1981200" y="2939143"/>
                </a:cubicBezTo>
                <a:cubicBezTo>
                  <a:pt x="1981200" y="2927669"/>
                  <a:pt x="1989302" y="2960668"/>
                  <a:pt x="1992085" y="2971800"/>
                </a:cubicBezTo>
                <a:cubicBezTo>
                  <a:pt x="1996572" y="2989750"/>
                  <a:pt x="1998483" y="3008279"/>
                  <a:pt x="2002971" y="3026229"/>
                </a:cubicBezTo>
                <a:cubicBezTo>
                  <a:pt x="2005754" y="3037361"/>
                  <a:pt x="2011074" y="3047754"/>
                  <a:pt x="2013857" y="3058886"/>
                </a:cubicBezTo>
                <a:cubicBezTo>
                  <a:pt x="2038387" y="3157007"/>
                  <a:pt x="2007507" y="3070229"/>
                  <a:pt x="2046514" y="3167743"/>
                </a:cubicBezTo>
                <a:cubicBezTo>
                  <a:pt x="2053771" y="3156857"/>
                  <a:pt x="2062434" y="3146788"/>
                  <a:pt x="2068285" y="3135086"/>
                </a:cubicBezTo>
                <a:cubicBezTo>
                  <a:pt x="2090551" y="3090554"/>
                  <a:pt x="2064548" y="3111365"/>
                  <a:pt x="2100942" y="3069772"/>
                </a:cubicBezTo>
                <a:cubicBezTo>
                  <a:pt x="2179279" y="2980243"/>
                  <a:pt x="2126548" y="3042755"/>
                  <a:pt x="2188028" y="2993572"/>
                </a:cubicBezTo>
                <a:cubicBezTo>
                  <a:pt x="2265584" y="2931527"/>
                  <a:pt x="2141944" y="3017037"/>
                  <a:pt x="2242457" y="2950029"/>
                </a:cubicBezTo>
                <a:cubicBezTo>
                  <a:pt x="2267167" y="2912963"/>
                  <a:pt x="2254821" y="2917002"/>
                  <a:pt x="2296885" y="2906486"/>
                </a:cubicBezTo>
                <a:cubicBezTo>
                  <a:pt x="2300405" y="2905606"/>
                  <a:pt x="2304142" y="2906486"/>
                  <a:pt x="2307771" y="290648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71736" y="2285998"/>
            <a:ext cx="4714908" cy="255454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BETTY FRIEDAN</a:t>
            </a:r>
            <a:r>
              <a:rPr lang="it-IT" sz="4000" dirty="0" smtClean="0"/>
              <a:t> </a:t>
            </a:r>
          </a:p>
          <a:p>
            <a:pPr algn="ctr"/>
            <a:endParaRPr lang="it-IT" sz="4000" b="1" i="1" u="sng" dirty="0" smtClean="0"/>
          </a:p>
          <a:p>
            <a:pPr algn="ctr"/>
            <a:r>
              <a:rPr lang="it-IT" sz="4000" b="1" i="1" u="sng" dirty="0" smtClean="0"/>
              <a:t>LA MISTICA DELLA FEMMINILITÀ</a:t>
            </a:r>
            <a:r>
              <a:rPr lang="it-IT" sz="4000" dirty="0" smtClean="0"/>
              <a:t> (1963)</a:t>
            </a:r>
            <a:endParaRPr lang="it-IT" sz="4000" b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standard.co.uk/s3fs-public/thumbnails/image/2018/01/30/11/votes-for-women-weekend-c-museum-of-london-0.jpg"/>
          <p:cNvPicPr>
            <a:picLocks noChangeAspect="1" noChangeArrowheads="1"/>
          </p:cNvPicPr>
          <p:nvPr/>
        </p:nvPicPr>
        <p:blipFill>
          <a:blip r:embed="rId2" cstate="print"/>
          <a:srcRect b="1299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 txBox="1">
            <a:spLocks/>
          </p:cNvSpPr>
          <p:nvPr/>
        </p:nvSpPr>
        <p:spPr>
          <a:xfrm>
            <a:off x="857224" y="0"/>
            <a:ext cx="7772400" cy="11025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PRIMA GRANDE CONQUISTA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…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929058" y="4040981"/>
            <a:ext cx="5214942" cy="11025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VOTO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4247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786182" y="285734"/>
            <a:ext cx="5143536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porta alla luce il “</a:t>
            </a:r>
            <a:r>
              <a:rPr lang="it-IT" sz="3200" b="1" dirty="0" smtClean="0"/>
              <a:t>problema che non ha nome</a:t>
            </a:r>
            <a:r>
              <a:rPr lang="it-IT" sz="3200" dirty="0" smtClean="0"/>
              <a:t>”: denuncia la </a:t>
            </a:r>
            <a:r>
              <a:rPr lang="it-IT" sz="3200" b="1" dirty="0" smtClean="0"/>
              <a:t>visione idealizzata (“mistica”) della donna</a:t>
            </a:r>
            <a:r>
              <a:rPr lang="it-IT" sz="3200" dirty="0" smtClean="0"/>
              <a:t>, angelo del focolare, dedita alla cura della casa (e, ora, regina degli elettrodomestici), della famiglia, del marito e dei figli</a:t>
            </a:r>
            <a:endParaRPr lang="it-IT" sz="3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960" y="0"/>
            <a:ext cx="772404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214282" y="428610"/>
            <a:ext cx="5357850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La donna sente di poter essere solo moglie e madre. Altrimenti: </a:t>
            </a:r>
          </a:p>
          <a:p>
            <a:pPr algn="just">
              <a:buFont typeface="Arial" pitchFamily="34" charset="0"/>
              <a:buChar char="•"/>
            </a:pPr>
            <a:r>
              <a:rPr lang="it-IT" sz="3600" b="1" dirty="0" smtClean="0"/>
              <a:t> pubblico disprezzo</a:t>
            </a:r>
            <a:r>
              <a:rPr lang="it-IT" sz="36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3600" b="1" dirty="0" smtClean="0"/>
              <a:t> senso di colpa</a:t>
            </a:r>
            <a:r>
              <a:rPr lang="it-IT" sz="3600" dirty="0" smtClean="0"/>
              <a:t> latente (ruolo tradizionalmente imposto = ruolo “naturale”)</a:t>
            </a:r>
            <a:endParaRPr lang="it-IT" sz="3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3069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1785932"/>
            <a:ext cx="84296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distinzione concettuale tra </a:t>
            </a:r>
          </a:p>
          <a:p>
            <a:pPr algn="ctr"/>
            <a:r>
              <a:rPr lang="it-IT" sz="3600" dirty="0" smtClean="0"/>
              <a:t>“</a:t>
            </a:r>
            <a:r>
              <a:rPr lang="it-IT" sz="3600" b="1" dirty="0" smtClean="0"/>
              <a:t>SESSO</a:t>
            </a:r>
            <a:r>
              <a:rPr lang="it-IT" sz="3600" dirty="0" smtClean="0"/>
              <a:t>” e “</a:t>
            </a:r>
            <a:r>
              <a:rPr lang="it-IT" sz="3600" b="1" dirty="0" smtClean="0"/>
              <a:t>GENERE</a:t>
            </a:r>
            <a:r>
              <a:rPr lang="it-IT" sz="3600" dirty="0" smtClean="0"/>
              <a:t>”</a:t>
            </a:r>
            <a:endParaRPr lang="it-IT" sz="3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3069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6"/>
            <a:ext cx="8429684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“</a:t>
            </a:r>
            <a:r>
              <a:rPr lang="it-IT" sz="3600" b="1" dirty="0" smtClean="0">
                <a:solidFill>
                  <a:srgbClr val="FF0000"/>
                </a:solidFill>
              </a:rPr>
              <a:t>SESSO</a:t>
            </a:r>
            <a:r>
              <a:rPr lang="it-IT" sz="3600" dirty="0" smtClean="0"/>
              <a:t>” </a:t>
            </a:r>
          </a:p>
          <a:p>
            <a:pPr algn="ctr"/>
            <a:r>
              <a:rPr lang="it-IT" sz="3600" dirty="0" smtClean="0"/>
              <a:t>(che deriva dalla natura, cioè </a:t>
            </a:r>
            <a:r>
              <a:rPr lang="it-IT" sz="3600" u="sng" dirty="0" smtClean="0"/>
              <a:t>dall’anatomia</a:t>
            </a:r>
            <a:r>
              <a:rPr lang="it-IT" sz="3600" dirty="0" smtClean="0"/>
              <a:t>) VS</a:t>
            </a:r>
          </a:p>
          <a:p>
            <a:pPr algn="ctr"/>
            <a:r>
              <a:rPr lang="it-IT" sz="3600" dirty="0" smtClean="0"/>
              <a:t> “</a:t>
            </a:r>
            <a:r>
              <a:rPr lang="it-IT" sz="3600" b="1" dirty="0" smtClean="0">
                <a:solidFill>
                  <a:srgbClr val="FF0000"/>
                </a:solidFill>
              </a:rPr>
              <a:t>GENERE</a:t>
            </a:r>
            <a:r>
              <a:rPr lang="it-IT" sz="3600" dirty="0" smtClean="0"/>
              <a:t>” (</a:t>
            </a:r>
            <a:r>
              <a:rPr lang="it-IT" sz="3600" i="1" dirty="0" smtClean="0"/>
              <a:t>gender</a:t>
            </a:r>
            <a:r>
              <a:rPr lang="it-IT" sz="3600" dirty="0" smtClean="0"/>
              <a:t>), </a:t>
            </a:r>
          </a:p>
          <a:p>
            <a:pPr algn="ctr"/>
            <a:r>
              <a:rPr lang="it-IT" sz="3600" u="sng" dirty="0" smtClean="0"/>
              <a:t>prodotto culturale</a:t>
            </a:r>
            <a:r>
              <a:rPr lang="it-IT" sz="3600" dirty="0" smtClean="0"/>
              <a:t> della società, derivante dalle tradizioni e dai costumi, dalla cultura dominata dal maschio che </a:t>
            </a:r>
            <a:r>
              <a:rPr lang="it-IT" sz="3600" b="1" dirty="0" smtClean="0"/>
              <a:t>impone “ruoli” </a:t>
            </a:r>
            <a:r>
              <a:rPr lang="it-IT" sz="3600" dirty="0" smtClean="0"/>
              <a:t>differenti, già a partire dalla prima infanzia. </a:t>
            </a:r>
            <a:endParaRPr lang="it-IT" sz="36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3069" cy="5143500"/>
          </a:xfrm>
          <a:prstGeom prst="rect">
            <a:avLst/>
          </a:prstGeom>
          <a:noFill/>
        </p:spPr>
      </p:pic>
      <p:pic>
        <p:nvPicPr>
          <p:cNvPr id="88066" name="Picture 2" descr="https://iosonominoranza.it/wp-content/uploads/2014/10/124-770x515.jpg"/>
          <p:cNvPicPr>
            <a:picLocks noChangeAspect="1" noChangeArrowheads="1"/>
          </p:cNvPicPr>
          <p:nvPr/>
        </p:nvPicPr>
        <p:blipFill>
          <a:blip r:embed="rId3" cstate="print"/>
          <a:srcRect r="45628"/>
          <a:stretch>
            <a:fillRect/>
          </a:stretch>
        </p:blipFill>
        <p:spPr bwMode="auto">
          <a:xfrm>
            <a:off x="0" y="0"/>
            <a:ext cx="4181379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214546" y="2000246"/>
            <a:ext cx="6500858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DIFFERENZA </a:t>
            </a:r>
            <a:r>
              <a:rPr lang="it-IT" sz="3600" b="1" dirty="0" err="1" smtClean="0">
                <a:solidFill>
                  <a:srgbClr val="FF0000"/>
                </a:solidFill>
              </a:rPr>
              <a:t>DI</a:t>
            </a:r>
            <a:r>
              <a:rPr lang="it-IT" sz="3600" b="1" dirty="0" smtClean="0">
                <a:solidFill>
                  <a:srgbClr val="FF0000"/>
                </a:solidFill>
              </a:rPr>
              <a:t> RUOLI SOCIALI</a:t>
            </a:r>
            <a:endParaRPr lang="it-IT" sz="3600" dirty="0" smtClean="0">
              <a:solidFill>
                <a:srgbClr val="FF0000"/>
              </a:solidFill>
            </a:endParaRPr>
          </a:p>
          <a:p>
            <a:pPr algn="ctr"/>
            <a:r>
              <a:rPr lang="it-IT" sz="3600" b="1" dirty="0" smtClean="0"/>
              <a:t>dovuta al “genere” </a:t>
            </a:r>
          </a:p>
          <a:p>
            <a:pPr algn="ctr"/>
            <a:r>
              <a:rPr lang="it-IT" sz="2000" b="1" dirty="0" smtClean="0"/>
              <a:t>(“cultura”,non “natura”)</a:t>
            </a:r>
            <a:endParaRPr lang="it-IT" sz="20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1714494"/>
            <a:ext cx="6500858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LUCE IRIGARAY</a:t>
            </a:r>
          </a:p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4400" b="1" i="1" dirty="0" smtClean="0"/>
              <a:t>SPECULUM. L’ALTRA DONNA (1974)</a:t>
            </a:r>
            <a:endParaRPr lang="it-IT" sz="4400" b="1" dirty="0"/>
          </a:p>
        </p:txBody>
      </p:sp>
      <p:pic>
        <p:nvPicPr>
          <p:cNvPr id="901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34"/>
            <a:ext cx="2701913" cy="337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857238"/>
            <a:ext cx="7358114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CRITICA</a:t>
            </a:r>
            <a:r>
              <a:rPr lang="it-IT" sz="4400" dirty="0" smtClean="0">
                <a:solidFill>
                  <a:schemeClr val="tx1"/>
                </a:solidFill>
              </a:rPr>
              <a:t> alla tesi freudiana e a tutta la cultura occidentale </a:t>
            </a:r>
            <a:r>
              <a:rPr lang="it-IT" sz="4400" b="1" dirty="0" smtClean="0">
                <a:solidFill>
                  <a:schemeClr val="tx1"/>
                </a:solidFill>
              </a:rPr>
              <a:t>FAL-LOGO-CENTRICA</a:t>
            </a:r>
            <a:endParaRPr lang="it-IT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43142" y="500048"/>
            <a:ext cx="6500858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IDENTITA’</a:t>
            </a:r>
          </a:p>
          <a:p>
            <a:pPr algn="ctr"/>
            <a:endParaRPr lang="it-IT" sz="44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Esperienza dello </a:t>
            </a:r>
            <a:r>
              <a:rPr lang="it-IT" sz="4400" b="1" dirty="0" smtClean="0">
                <a:solidFill>
                  <a:srgbClr val="FF0000"/>
                </a:solidFill>
              </a:rPr>
              <a:t>SPECCHIO</a:t>
            </a:r>
          </a:p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(“giubilante”)</a:t>
            </a:r>
          </a:p>
          <a:p>
            <a:pPr algn="ctr"/>
            <a:endParaRPr lang="it-IT" sz="44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LEGGE DEL PADRE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9216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6345" r="9584"/>
          <a:stretch>
            <a:fillRect/>
          </a:stretch>
        </p:blipFill>
        <p:spPr bwMode="auto">
          <a:xfrm rot="464921">
            <a:off x="483894" y="345963"/>
            <a:ext cx="2162098" cy="3086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28860" y="500048"/>
            <a:ext cx="6500858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La donna è “specchio per l’uomo”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9216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6345" r="9584"/>
          <a:stretch>
            <a:fillRect/>
          </a:stretch>
        </p:blipFill>
        <p:spPr bwMode="auto">
          <a:xfrm rot="464921">
            <a:off x="547186" y="307722"/>
            <a:ext cx="1534136" cy="2189759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2857502"/>
            <a:ext cx="871543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L’uomo vede nella donna la proiezione della propria superiorità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285734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L’uomo </a:t>
            </a:r>
            <a:r>
              <a:rPr lang="it-IT" sz="4400" b="1" dirty="0" smtClean="0"/>
              <a:t>vede la donna </a:t>
            </a:r>
            <a:r>
              <a:rPr lang="it-IT" sz="4400" dirty="0" smtClean="0"/>
              <a:t>come una </a:t>
            </a:r>
            <a:r>
              <a:rPr lang="it-IT" sz="4400" b="1" dirty="0" smtClean="0">
                <a:solidFill>
                  <a:srgbClr val="FF0000"/>
                </a:solidFill>
              </a:rPr>
              <a:t>MANCANZA</a:t>
            </a:r>
            <a:r>
              <a:rPr lang="it-IT" sz="4400" dirty="0" smtClean="0"/>
              <a:t> (all’interno della definizione di </a:t>
            </a:r>
            <a:r>
              <a:rPr lang="it-IT" sz="4400" b="1" dirty="0" smtClean="0"/>
              <a:t>un unico genere concepito in termini maschili)</a:t>
            </a:r>
            <a:r>
              <a:rPr lang="it-IT" sz="4400" dirty="0" smtClean="0"/>
              <a:t>,</a:t>
            </a:r>
            <a:r>
              <a:rPr lang="it-IT" sz="4400" b="1" dirty="0" smtClean="0"/>
              <a:t> </a:t>
            </a:r>
            <a:r>
              <a:rPr lang="it-IT" sz="4400" dirty="0" smtClean="0"/>
              <a:t>un’assenza, il contrario dell’uomo inteso come maschio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6430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 err="1" smtClean="0"/>
              <a:t>Emmeline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Pankhurst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000232" y="571486"/>
            <a:ext cx="578183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SUFFRAGETTE INGLESI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43570" y="4357700"/>
            <a:ext cx="294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 smtClean="0"/>
              <a:t>Millicent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Fawett</a:t>
            </a:r>
            <a:endParaRPr lang="it-IT" sz="3200" dirty="0"/>
          </a:p>
        </p:txBody>
      </p:sp>
      <p:pic>
        <p:nvPicPr>
          <p:cNvPr id="460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521" b="35446"/>
          <a:stretch>
            <a:fillRect/>
          </a:stretch>
        </p:blipFill>
        <p:spPr bwMode="auto">
          <a:xfrm>
            <a:off x="857224" y="2214559"/>
            <a:ext cx="2786082" cy="2776003"/>
          </a:xfrm>
          <a:prstGeom prst="rect">
            <a:avLst/>
          </a:prstGeom>
          <a:noFill/>
        </p:spPr>
      </p:pic>
      <p:pic>
        <p:nvPicPr>
          <p:cNvPr id="4608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32"/>
            <a:ext cx="3043208" cy="253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285734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Ma per “la femmina la “realtà” della sua castrazione significa in fondo questo: voi uomini non ci vedete niente, non ne sapete niente, non vi ci ritrovate, non vi ci riconoscete. E questo </a:t>
            </a:r>
            <a:r>
              <a:rPr lang="it-IT" sz="4400" b="1" dirty="0" smtClean="0"/>
              <a:t>vi è insopportabile</a:t>
            </a:r>
            <a:r>
              <a:rPr lang="it-IT" sz="4400" dirty="0" smtClean="0"/>
              <a:t>”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428610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Il maschio, </a:t>
            </a:r>
            <a:r>
              <a:rPr lang="it-IT" sz="4400" b="1" dirty="0" smtClean="0"/>
              <a:t>INTIMORITO</a:t>
            </a:r>
            <a:r>
              <a:rPr lang="it-IT" sz="4400" dirty="0" smtClean="0"/>
              <a:t> di fronte alla potenza generatrice della donna, ha così cercato di </a:t>
            </a:r>
            <a:r>
              <a:rPr lang="it-IT" sz="4400" b="1" dirty="0" smtClean="0"/>
              <a:t>OCCULTARLA</a:t>
            </a:r>
            <a:r>
              <a:rPr lang="it-IT" sz="4400" dirty="0" smtClean="0"/>
              <a:t>, inserirla in un’economia binaria che ha tuttavia lo scopo di </a:t>
            </a:r>
            <a:r>
              <a:rPr lang="it-IT" sz="4400" b="1" dirty="0" smtClean="0"/>
              <a:t>PORRE UN UNICO SOGGETTO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428610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Bisogna perciò uscire </a:t>
            </a:r>
            <a:r>
              <a:rPr lang="it-IT" sz="4400" b="1" dirty="0" smtClean="0">
                <a:solidFill>
                  <a:srgbClr val="FF0000"/>
                </a:solidFill>
              </a:rPr>
              <a:t>dall’OTTICA PATRIARCALE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decostruendo la </a:t>
            </a:r>
            <a:r>
              <a:rPr lang="it-IT" sz="4400" b="1" dirty="0" smtClean="0">
                <a:solidFill>
                  <a:schemeClr val="tx1"/>
                </a:solidFill>
              </a:rPr>
              <a:t>STRUTTURA DELLA CULTURA  </a:t>
            </a:r>
            <a:r>
              <a:rPr lang="it-IT" sz="4400" dirty="0" smtClean="0">
                <a:solidFill>
                  <a:schemeClr val="tx1"/>
                </a:solidFill>
              </a:rPr>
              <a:t>e dello stesso </a:t>
            </a:r>
            <a:r>
              <a:rPr lang="it-IT" sz="4400" b="1" dirty="0" smtClean="0">
                <a:solidFill>
                  <a:schemeClr val="tx1"/>
                </a:solidFill>
              </a:rPr>
              <a:t>LINGUAGGIO</a:t>
            </a:r>
            <a:r>
              <a:rPr lang="it-IT" sz="4400" dirty="0" smtClean="0">
                <a:solidFill>
                  <a:schemeClr val="tx1"/>
                </a:solidFill>
              </a:rPr>
              <a:t>,</a:t>
            </a:r>
            <a:r>
              <a:rPr lang="it-IT" sz="4400" b="1" dirty="0" smtClean="0">
                <a:solidFill>
                  <a:schemeClr val="tx1"/>
                </a:solidFill>
              </a:rPr>
              <a:t> </a:t>
            </a:r>
            <a:r>
              <a:rPr lang="it-IT" sz="4400" dirty="0" smtClean="0">
                <a:solidFill>
                  <a:schemeClr val="tx1"/>
                </a:solidFill>
              </a:rPr>
              <a:t>veicoli di questa visione del mondo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25825"/>
          <a:stretch>
            <a:fillRect/>
          </a:stretch>
        </p:blipFill>
        <p:spPr bwMode="auto">
          <a:xfrm>
            <a:off x="1571604" y="1928807"/>
            <a:ext cx="6500858" cy="3214693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428610"/>
            <a:ext cx="871543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Rosi BRAIDOTTI</a:t>
            </a:r>
          </a:p>
          <a:p>
            <a:pPr algn="ctr"/>
            <a:r>
              <a:rPr lang="it-IT" sz="4400" i="1" dirty="0" smtClean="0"/>
              <a:t>Il sesso nomade</a:t>
            </a:r>
            <a:r>
              <a:rPr lang="it-IT" sz="4400" dirty="0" smtClean="0"/>
              <a:t> (1995)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714362"/>
            <a:ext cx="8715436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Soggetto “</a:t>
            </a:r>
            <a:r>
              <a:rPr lang="it-IT" sz="4400" dirty="0" smtClean="0">
                <a:solidFill>
                  <a:srgbClr val="FF0000"/>
                </a:solidFill>
              </a:rPr>
              <a:t>liquido</a:t>
            </a:r>
            <a:r>
              <a:rPr lang="it-IT" sz="4400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endParaRPr lang="it-IT" sz="4400" dirty="0" smtClean="0">
              <a:solidFill>
                <a:schemeClr val="tx1"/>
              </a:solidFill>
            </a:endParaRP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Difesa di </a:t>
            </a:r>
            <a:r>
              <a:rPr lang="it-IT" sz="4400" b="1" dirty="0" smtClean="0">
                <a:solidFill>
                  <a:srgbClr val="FF0000"/>
                </a:solidFill>
              </a:rPr>
              <a:t>OGNI DIFFERENZA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contro la logica binaria e il concetto di “norma”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714362"/>
            <a:ext cx="871543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UOMO = NORMA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282" y="2285998"/>
            <a:ext cx="871543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DONNA = MOSTRO</a:t>
            </a:r>
          </a:p>
          <a:p>
            <a:pPr algn="ctr"/>
            <a:r>
              <a:rPr lang="it-IT" sz="4400" i="1" dirty="0" smtClean="0">
                <a:solidFill>
                  <a:schemeClr val="tx1"/>
                </a:solidFill>
              </a:rPr>
              <a:t>orrore e fascinazione; sacro e putrido</a:t>
            </a:r>
            <a:endParaRPr lang="it-IT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714362"/>
            <a:ext cx="8715436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SOGGETTO </a:t>
            </a:r>
            <a:r>
              <a:rPr lang="it-IT" sz="4400" dirty="0" smtClean="0">
                <a:solidFill>
                  <a:srgbClr val="FF0000"/>
                </a:solidFill>
              </a:rPr>
              <a:t>“</a:t>
            </a:r>
            <a:r>
              <a:rPr lang="it-IT" sz="4400" b="1" dirty="0" smtClean="0">
                <a:solidFill>
                  <a:srgbClr val="FF0000"/>
                </a:solidFill>
              </a:rPr>
              <a:t>NOMADE</a:t>
            </a:r>
            <a:r>
              <a:rPr lang="it-IT" sz="4400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it-IT" sz="4400" dirty="0" smtClean="0"/>
              <a:t> variabile, mobile, in cerca di continui equilibri e assestamenti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428610"/>
            <a:ext cx="8715436" cy="4185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800" dirty="0" smtClean="0"/>
              <a:t>“Poiché classe sociale, razza, appartenenza etnica, genere, età e altri tratti specifici sono gli </a:t>
            </a:r>
            <a:r>
              <a:rPr lang="it-IT" sz="3800" i="1" dirty="0" smtClean="0"/>
              <a:t>assi di differenziazione</a:t>
            </a:r>
            <a:r>
              <a:rPr lang="it-IT" sz="3800" dirty="0" smtClean="0"/>
              <a:t> che, intersecandosi e interagendo, costituiscono la soggettività, la nozione di nomade si riferisce alla simultanea presenza di alcuni o molti di questi nello stesso soggetto”. </a:t>
            </a:r>
            <a:endParaRPr lang="it-IT" sz="3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357172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400" dirty="0" smtClean="0"/>
              <a:t>Pensare la diversità di ogni soggetto come composizione fluida di molteplici </a:t>
            </a:r>
            <a:r>
              <a:rPr lang="it-IT" sz="4400" dirty="0" err="1" smtClean="0"/>
              <a:t>assi…</a:t>
            </a:r>
            <a:r>
              <a:rPr lang="it-IT" sz="4400" dirty="0" smtClean="0"/>
              <a:t> possiamo dire che </a:t>
            </a:r>
            <a:r>
              <a:rPr lang="it-IT" sz="4400" b="1" dirty="0" smtClean="0"/>
              <a:t>non esiste “una” donna</a:t>
            </a:r>
            <a:r>
              <a:rPr lang="it-IT" sz="4400" dirty="0" smtClean="0"/>
              <a:t>, ma “</a:t>
            </a:r>
            <a:r>
              <a:rPr lang="it-IT" sz="4400" b="1" dirty="0" smtClean="0"/>
              <a:t>TANTE</a:t>
            </a:r>
            <a:r>
              <a:rPr lang="it-IT" sz="4400" dirty="0" smtClean="0"/>
              <a:t>” donne, così come non esiste “un” uomo o “un” essere umano tipo.</a:t>
            </a:r>
            <a:endParaRPr lang="it-IT" sz="44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571868" y="1071552"/>
            <a:ext cx="5286412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JUDITH BUTLER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4400" i="1" dirty="0" smtClean="0"/>
              <a:t>Corpi che contano. I limiti discorsivi del ‘sesso’</a:t>
            </a:r>
            <a:r>
              <a:rPr lang="it-IT" sz="4400" dirty="0" smtClean="0"/>
              <a:t> </a:t>
            </a:r>
            <a:endParaRPr lang="it-IT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7084" b="79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85918" y="2050788"/>
            <a:ext cx="6286512" cy="2308324"/>
          </a:xfrm>
          <a:prstGeom prst="rect">
            <a:avLst/>
          </a:prstGeom>
          <a:solidFill>
            <a:srgbClr val="FFFFFF">
              <a:alpha val="8392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Nuova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Zelanda, 1893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Australia, 1902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Finlandia, 1906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Norvegia, 1907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Russia, 1917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Stati Uniti e Gran Bretagna, 1918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85734"/>
            <a:ext cx="35719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SUFFRAGIO UNIVERSALE</a:t>
            </a:r>
            <a:endParaRPr kumimoji="0" lang="it-IT" sz="4000" b="1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571868" y="1071552"/>
            <a:ext cx="5286412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prospettiva tipicamente </a:t>
            </a:r>
            <a:r>
              <a:rPr lang="it-IT" sz="4400" i="1" dirty="0" err="1" smtClean="0"/>
              <a:t>queer</a:t>
            </a:r>
            <a:endParaRPr lang="it-IT" sz="4400" i="1" dirty="0" smtClean="0"/>
          </a:p>
          <a:p>
            <a:pPr algn="ctr"/>
            <a:r>
              <a:rPr lang="it-IT" sz="4400" i="1" dirty="0" smtClean="0"/>
              <a:t>(eccentrica)</a:t>
            </a:r>
            <a:endParaRPr lang="it-IT" sz="4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357554" y="311408"/>
            <a:ext cx="550072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i="1" dirty="0" smtClean="0"/>
              <a:t>Logica patriarcale </a:t>
            </a:r>
            <a:r>
              <a:rPr lang="it-IT" sz="4400" dirty="0" smtClean="0"/>
              <a:t>= si prescrive di recitare dei </a:t>
            </a:r>
            <a:r>
              <a:rPr lang="it-IT" sz="4400" b="1" dirty="0" smtClean="0">
                <a:solidFill>
                  <a:srgbClr val="FF0000"/>
                </a:solidFill>
              </a:rPr>
              <a:t>ruoli</a:t>
            </a:r>
            <a:r>
              <a:rPr lang="it-IT" sz="4400" dirty="0" smtClean="0"/>
              <a:t> predeterminati e chi non rispetta quei codici è il diverso, il </a:t>
            </a:r>
            <a:r>
              <a:rPr lang="it-IT" sz="4400" i="1" dirty="0" err="1" smtClean="0"/>
              <a:t>queer</a:t>
            </a:r>
            <a:endParaRPr lang="it-IT" sz="4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357554" y="311408"/>
            <a:ext cx="550072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i="1" dirty="0" smtClean="0"/>
              <a:t>La normalità è creata dalla ripetizione</a:t>
            </a:r>
            <a:endParaRPr lang="it-IT" sz="4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000364" y="428610"/>
            <a:ext cx="5929322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Bisogna mettere in discussione quei codici</a:t>
            </a:r>
            <a:r>
              <a:rPr lang="it-IT" sz="4400" dirty="0" smtClean="0"/>
              <a:t> e quei ruoli, prendendo coscienza del loro carattere di costruzioni culturali e </a:t>
            </a:r>
            <a:r>
              <a:rPr lang="it-IT" sz="4400" dirty="0" err="1" smtClean="0"/>
              <a:t>linguistiche…</a:t>
            </a:r>
            <a:endParaRPr lang="it-IT" sz="4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214678" y="311408"/>
            <a:ext cx="571504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… adottando </a:t>
            </a:r>
            <a:r>
              <a:rPr lang="it-IT" sz="4400" b="1" dirty="0" smtClean="0"/>
              <a:t>pratiche da “travestiti”, da attori teatrali</a:t>
            </a:r>
            <a:r>
              <a:rPr lang="it-IT" sz="4400" dirty="0" smtClean="0"/>
              <a:t> che cambiano e ri-combinano continuamente ruoli e abiti</a:t>
            </a:r>
            <a:endParaRPr lang="it-IT" sz="44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928794" y="642924"/>
            <a:ext cx="7000924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continua mescolanza </a:t>
            </a:r>
            <a:r>
              <a:rPr lang="it-IT" sz="4400" dirty="0" smtClean="0"/>
              <a:t>di confini = si impedisce il ricostituirsi di una norma egemone (potenziale eversivo dell’abietto, del diverso, dell’escluso)</a:t>
            </a:r>
            <a:endParaRPr lang="it-IT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868" y="785800"/>
            <a:ext cx="5360707" cy="4000528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2214560"/>
            <a:ext cx="2857520" cy="14465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ITALIA</a:t>
            </a: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, 1946</a:t>
            </a:r>
            <a:r>
              <a:rPr kumimoji="0" lang="it-IT" sz="24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(amministrative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 </a:t>
            </a: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referendum)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85734"/>
            <a:ext cx="35719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SUFFRAGIO UNIVERSALE</a:t>
            </a:r>
            <a:endParaRPr kumimoji="0" lang="it-IT" sz="4000" b="1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2086</Words>
  <Application>Microsoft Office PowerPoint</Application>
  <PresentationFormat>Presentazione su schermo (16:9)</PresentationFormat>
  <Paragraphs>220</Paragraphs>
  <Slides>85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85</vt:i4>
      </vt:variant>
    </vt:vector>
  </HeadingPairs>
  <TitlesOfParts>
    <vt:vector size="86" baseType="lpstr">
      <vt:lpstr>Tema di Office</vt:lpstr>
      <vt:lpstr>FILOSOFIA DELLE DONNE</vt:lpstr>
      <vt:lpstr>FILOSOFIA DELLE DONNE</vt:lpstr>
      <vt:lpstr>PROBLEMA DELLA DIFFERENZA</vt:lpstr>
      <vt:lpstr>FINO AL NOVECENTO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FILOSOFIA DELLE DONNE</dc:title>
  <dc:creator>simone.dell@libero.it</dc:creator>
  <cp:lastModifiedBy>simone.dell@libero.it</cp:lastModifiedBy>
  <cp:revision>48</cp:revision>
  <dcterms:created xsi:type="dcterms:W3CDTF">2020-10-13T12:48:58Z</dcterms:created>
  <dcterms:modified xsi:type="dcterms:W3CDTF">2021-11-29T14:24:33Z</dcterms:modified>
</cp:coreProperties>
</file>